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9" r:id="rId4"/>
  </p:sldMasterIdLst>
  <p:notesMasterIdLst>
    <p:notesMasterId r:id="rId25"/>
  </p:notesMasterIdLst>
  <p:handoutMasterIdLst>
    <p:handoutMasterId r:id="rId26"/>
  </p:handoutMasterIdLst>
  <p:sldIdLst>
    <p:sldId id="902" r:id="rId5"/>
    <p:sldId id="1010" r:id="rId6"/>
    <p:sldId id="981" r:id="rId7"/>
    <p:sldId id="918" r:id="rId8"/>
    <p:sldId id="1019" r:id="rId9"/>
    <p:sldId id="930" r:id="rId10"/>
    <p:sldId id="1018" r:id="rId11"/>
    <p:sldId id="1021" r:id="rId12"/>
    <p:sldId id="1020" r:id="rId13"/>
    <p:sldId id="986" r:id="rId14"/>
    <p:sldId id="987" r:id="rId15"/>
    <p:sldId id="990" r:id="rId16"/>
    <p:sldId id="1013" r:id="rId17"/>
    <p:sldId id="1011" r:id="rId18"/>
    <p:sldId id="1015" r:id="rId19"/>
    <p:sldId id="998" r:id="rId20"/>
    <p:sldId id="1012" r:id="rId21"/>
    <p:sldId id="1014" r:id="rId22"/>
    <p:sldId id="1017" r:id="rId23"/>
    <p:sldId id="974" r:id="rId24"/>
  </p:sldIdLst>
  <p:sldSz cx="12198350" cy="6858000"/>
  <p:notesSz cx="7010400" cy="9296400"/>
  <p:custDataLst>
    <p:tags r:id="rId27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bg2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bg2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bg2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bg2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bg2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9BAA"/>
    <a:srgbClr val="000000"/>
    <a:srgbClr val="FFFFFF"/>
    <a:srgbClr val="505A64"/>
    <a:srgbClr val="D7D7CD"/>
    <a:srgbClr val="BECDD7"/>
    <a:srgbClr val="FFB900"/>
    <a:srgbClr val="AF23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9645" autoAdjust="0"/>
  </p:normalViewPr>
  <p:slideViewPr>
    <p:cSldViewPr snapToGrid="0" snapToObjects="1">
      <p:cViewPr>
        <p:scale>
          <a:sx n="100" d="100"/>
          <a:sy n="100" d="100"/>
        </p:scale>
        <p:origin x="-1134" y="-822"/>
      </p:cViewPr>
      <p:guideLst>
        <p:guide orient="horz" pos="2160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-3744" y="-102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BCFD9-8753-4C7E-8429-86A7C92E5A3B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117A802B-D3AA-4175-89F3-C4D3619A6670}">
      <dgm:prSet phldrT="[Text]"/>
      <dgm:spPr/>
      <dgm:t>
        <a:bodyPr/>
        <a:lstStyle/>
        <a:p>
          <a:r>
            <a:rPr lang="en-US" dirty="0" smtClean="0"/>
            <a:t>Reasons</a:t>
          </a:r>
          <a:endParaRPr lang="cs-CZ" dirty="0"/>
        </a:p>
      </dgm:t>
    </dgm:pt>
    <dgm:pt modelId="{0578E59E-7BA9-4B1A-AF7F-9A5AF917EE91}" type="parTrans" cxnId="{09850DF0-E0CE-49FC-8DAC-0BDEB2AB9E14}">
      <dgm:prSet/>
      <dgm:spPr/>
      <dgm:t>
        <a:bodyPr/>
        <a:lstStyle/>
        <a:p>
          <a:endParaRPr lang="cs-CZ"/>
        </a:p>
      </dgm:t>
    </dgm:pt>
    <dgm:pt modelId="{90DF2A05-A5EE-4F95-87DC-920FC97E3A65}" type="sibTrans" cxnId="{09850DF0-E0CE-49FC-8DAC-0BDEB2AB9E14}">
      <dgm:prSet/>
      <dgm:spPr/>
      <dgm:t>
        <a:bodyPr/>
        <a:lstStyle/>
        <a:p>
          <a:endParaRPr lang="cs-CZ"/>
        </a:p>
      </dgm:t>
    </dgm:pt>
    <dgm:pt modelId="{1E0F4009-D693-4430-85F8-F2F3216E601B}">
      <dgm:prSet phldrT="[Text]"/>
      <dgm:spPr/>
      <dgm:t>
        <a:bodyPr/>
        <a:lstStyle/>
        <a:p>
          <a:r>
            <a:rPr lang="en-US" b="0" i="0" dirty="0" smtClean="0"/>
            <a:t>The first reason is the mother of all changes that happen in the business world — it’s </a:t>
          </a:r>
          <a:r>
            <a:rPr lang="en-US" b="1" i="0" u="none" dirty="0" smtClean="0"/>
            <a:t>market competition</a:t>
          </a:r>
          <a:endParaRPr lang="cs-CZ" dirty="0"/>
        </a:p>
      </dgm:t>
    </dgm:pt>
    <dgm:pt modelId="{B05188DE-3DC7-49D3-AB69-0235BF5F3F8A}" type="parTrans" cxnId="{37F84AA4-95EC-4481-86B2-D257E6744677}">
      <dgm:prSet/>
      <dgm:spPr/>
      <dgm:t>
        <a:bodyPr/>
        <a:lstStyle/>
        <a:p>
          <a:endParaRPr lang="cs-CZ"/>
        </a:p>
      </dgm:t>
    </dgm:pt>
    <dgm:pt modelId="{8CE96637-CCDB-4EE1-AA9C-32D8D0017233}" type="sibTrans" cxnId="{37F84AA4-95EC-4481-86B2-D257E6744677}">
      <dgm:prSet/>
      <dgm:spPr/>
      <dgm:t>
        <a:bodyPr/>
        <a:lstStyle/>
        <a:p>
          <a:endParaRPr lang="cs-CZ"/>
        </a:p>
      </dgm:t>
    </dgm:pt>
    <dgm:pt modelId="{63EA36AB-8A30-4D86-B42D-1140A716A5F2}">
      <dgm:prSet phldrT="[Text]"/>
      <dgm:spPr/>
      <dgm:t>
        <a:bodyPr/>
        <a:lstStyle/>
        <a:p>
          <a:r>
            <a:rPr lang="en-US" b="0" i="0" u="none" dirty="0" smtClean="0"/>
            <a:t>The second reason is the </a:t>
          </a:r>
          <a:r>
            <a:rPr lang="en-US" b="1" i="0" u="none" dirty="0" smtClean="0"/>
            <a:t>rapid growth of IT and Software market</a:t>
          </a:r>
          <a:r>
            <a:rPr lang="en-US" b="0" i="0" u="none" dirty="0" smtClean="0"/>
            <a:t>, that introduces other industries to Lean and Agile mindsets</a:t>
          </a:r>
          <a:endParaRPr lang="cs-CZ" dirty="0"/>
        </a:p>
      </dgm:t>
    </dgm:pt>
    <dgm:pt modelId="{09791892-10EE-4AC1-AF02-76FD5B9DD656}" type="parTrans" cxnId="{3985C9AE-C9D4-4E15-A94C-3045984DD9F5}">
      <dgm:prSet/>
      <dgm:spPr/>
      <dgm:t>
        <a:bodyPr/>
        <a:lstStyle/>
        <a:p>
          <a:endParaRPr lang="cs-CZ"/>
        </a:p>
      </dgm:t>
    </dgm:pt>
    <dgm:pt modelId="{6FC914F2-389B-4EC2-861B-14AEE6528C67}" type="sibTrans" cxnId="{3985C9AE-C9D4-4E15-A94C-3045984DD9F5}">
      <dgm:prSet/>
      <dgm:spPr/>
      <dgm:t>
        <a:bodyPr/>
        <a:lstStyle/>
        <a:p>
          <a:endParaRPr lang="cs-CZ"/>
        </a:p>
      </dgm:t>
    </dgm:pt>
    <dgm:pt modelId="{690FF9BC-1C93-4636-B44E-0B1A9E178A84}">
      <dgm:prSet phldrT="[Text]"/>
      <dgm:spPr/>
      <dgm:t>
        <a:bodyPr/>
        <a:lstStyle/>
        <a:p>
          <a:r>
            <a:rPr lang="en-US" b="0" i="0" u="none" dirty="0" smtClean="0"/>
            <a:t>The next reason is the trend toward perfectionism</a:t>
          </a:r>
        </a:p>
      </dgm:t>
    </dgm:pt>
    <dgm:pt modelId="{50408B29-110E-4D54-AB29-A8E3D97DFABE}" type="parTrans" cxnId="{A9F322F1-2DEA-44C6-A5D3-FD8927C995AC}">
      <dgm:prSet/>
      <dgm:spPr/>
      <dgm:t>
        <a:bodyPr/>
        <a:lstStyle/>
        <a:p>
          <a:endParaRPr lang="cs-CZ"/>
        </a:p>
      </dgm:t>
    </dgm:pt>
    <dgm:pt modelId="{B8FBFC5E-EBE3-4E17-BE53-236B24275F79}" type="sibTrans" cxnId="{A9F322F1-2DEA-44C6-A5D3-FD8927C995AC}">
      <dgm:prSet/>
      <dgm:spPr/>
      <dgm:t>
        <a:bodyPr/>
        <a:lstStyle/>
        <a:p>
          <a:endParaRPr lang="cs-CZ"/>
        </a:p>
      </dgm:t>
    </dgm:pt>
    <dgm:pt modelId="{5A126456-D4D6-449E-A93D-6D5C3EB9D2D3}">
      <dgm:prSet phldrT="[Text]"/>
      <dgm:spPr/>
      <dgm:t>
        <a:bodyPr/>
        <a:lstStyle/>
        <a:p>
          <a:r>
            <a:rPr lang="en-US" b="0" i="0" dirty="0" smtClean="0"/>
            <a:t>The last reason is the modern employees’ demands</a:t>
          </a:r>
          <a:endParaRPr lang="cs-CZ" dirty="0"/>
        </a:p>
      </dgm:t>
    </dgm:pt>
    <dgm:pt modelId="{7F192ED7-32CE-4DF1-ACE8-29FA268ECA32}" type="parTrans" cxnId="{191C1A9E-5475-4060-99BC-5B584C2A10ED}">
      <dgm:prSet/>
      <dgm:spPr/>
      <dgm:t>
        <a:bodyPr/>
        <a:lstStyle/>
        <a:p>
          <a:endParaRPr lang="cs-CZ"/>
        </a:p>
      </dgm:t>
    </dgm:pt>
    <dgm:pt modelId="{6F310C35-3E9F-438E-A425-3F5A4070BA8F}" type="sibTrans" cxnId="{191C1A9E-5475-4060-99BC-5B584C2A10ED}">
      <dgm:prSet/>
      <dgm:spPr/>
      <dgm:t>
        <a:bodyPr/>
        <a:lstStyle/>
        <a:p>
          <a:endParaRPr lang="cs-CZ"/>
        </a:p>
      </dgm:t>
    </dgm:pt>
    <dgm:pt modelId="{9EF3BB65-7DA1-4DED-834B-DB0D2AD6D00C}">
      <dgm:prSet/>
      <dgm:spPr/>
      <dgm:t>
        <a:bodyPr/>
        <a:lstStyle/>
        <a:p>
          <a:endParaRPr lang="cs-CZ"/>
        </a:p>
      </dgm:t>
    </dgm:pt>
    <dgm:pt modelId="{9CDBB363-8920-4DC3-A9DB-08E62E48E185}" type="parTrans" cxnId="{B02840D2-402E-497C-AC6E-A5A2CEE4AE54}">
      <dgm:prSet/>
      <dgm:spPr/>
      <dgm:t>
        <a:bodyPr/>
        <a:lstStyle/>
        <a:p>
          <a:endParaRPr lang="cs-CZ"/>
        </a:p>
      </dgm:t>
    </dgm:pt>
    <dgm:pt modelId="{F4F79617-DBFC-4164-B0FF-9D0A93BE8A29}" type="sibTrans" cxnId="{B02840D2-402E-497C-AC6E-A5A2CEE4AE54}">
      <dgm:prSet/>
      <dgm:spPr/>
      <dgm:t>
        <a:bodyPr/>
        <a:lstStyle/>
        <a:p>
          <a:endParaRPr lang="cs-CZ"/>
        </a:p>
      </dgm:t>
    </dgm:pt>
    <dgm:pt modelId="{755379C3-C984-4730-9F13-CC7BAA624995}" type="pres">
      <dgm:prSet presAssocID="{CF0BCFD9-8753-4C7E-8429-86A7C92E5A3B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cs-CZ"/>
        </a:p>
      </dgm:t>
    </dgm:pt>
    <dgm:pt modelId="{C91036A5-A874-43F8-9DC7-701F941EC753}" type="pres">
      <dgm:prSet presAssocID="{CF0BCFD9-8753-4C7E-8429-86A7C92E5A3B}" presName="matrix" presStyleCnt="0"/>
      <dgm:spPr/>
    </dgm:pt>
    <dgm:pt modelId="{A7541DE1-C4D1-4590-BE52-2F234A0A1CB4}" type="pres">
      <dgm:prSet presAssocID="{CF0BCFD9-8753-4C7E-8429-86A7C92E5A3B}" presName="tile1" presStyleLbl="node1" presStyleIdx="0" presStyleCnt="4"/>
      <dgm:spPr/>
      <dgm:t>
        <a:bodyPr/>
        <a:lstStyle/>
        <a:p>
          <a:endParaRPr lang="cs-CZ"/>
        </a:p>
      </dgm:t>
    </dgm:pt>
    <dgm:pt modelId="{629A5E5A-CA80-4F66-BB96-43272B4E0429}" type="pres">
      <dgm:prSet presAssocID="{CF0BCFD9-8753-4C7E-8429-86A7C92E5A3B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49B731FB-C2DE-4E23-BCDB-9E8D6405B073}" type="pres">
      <dgm:prSet presAssocID="{CF0BCFD9-8753-4C7E-8429-86A7C92E5A3B}" presName="tile2" presStyleLbl="node1" presStyleIdx="1" presStyleCnt="4"/>
      <dgm:spPr/>
      <dgm:t>
        <a:bodyPr/>
        <a:lstStyle/>
        <a:p>
          <a:endParaRPr lang="cs-CZ"/>
        </a:p>
      </dgm:t>
    </dgm:pt>
    <dgm:pt modelId="{5E7959FF-A74D-490E-99DE-E8E93BC36427}" type="pres">
      <dgm:prSet presAssocID="{CF0BCFD9-8753-4C7E-8429-86A7C92E5A3B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999DB39A-0DF8-402F-88AD-1A380C0CE2D3}" type="pres">
      <dgm:prSet presAssocID="{CF0BCFD9-8753-4C7E-8429-86A7C92E5A3B}" presName="tile3" presStyleLbl="node1" presStyleIdx="2" presStyleCnt="4"/>
      <dgm:spPr/>
      <dgm:t>
        <a:bodyPr/>
        <a:lstStyle/>
        <a:p>
          <a:endParaRPr lang="cs-CZ"/>
        </a:p>
      </dgm:t>
    </dgm:pt>
    <dgm:pt modelId="{CA9649F5-D0CC-42EC-94B9-E8129D7BB2CC}" type="pres">
      <dgm:prSet presAssocID="{CF0BCFD9-8753-4C7E-8429-86A7C92E5A3B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8E5AC8BE-739C-4E01-BCF9-AD9EE78334AD}" type="pres">
      <dgm:prSet presAssocID="{CF0BCFD9-8753-4C7E-8429-86A7C92E5A3B}" presName="tile4" presStyleLbl="node1" presStyleIdx="3" presStyleCnt="4"/>
      <dgm:spPr/>
      <dgm:t>
        <a:bodyPr/>
        <a:lstStyle/>
        <a:p>
          <a:endParaRPr lang="cs-CZ"/>
        </a:p>
      </dgm:t>
    </dgm:pt>
    <dgm:pt modelId="{E08A9D6A-D33C-4E11-AFAC-C3AC2F965E32}" type="pres">
      <dgm:prSet presAssocID="{CF0BCFD9-8753-4C7E-8429-86A7C92E5A3B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BE7A6497-85E2-4ED1-BBC4-0EA8221D3137}" type="pres">
      <dgm:prSet presAssocID="{CF0BCFD9-8753-4C7E-8429-86A7C92E5A3B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cs-CZ"/>
        </a:p>
      </dgm:t>
    </dgm:pt>
  </dgm:ptLst>
  <dgm:cxnLst>
    <dgm:cxn modelId="{B88F631A-8AC9-4A5C-A128-F7C9E978D009}" type="presOf" srcId="{5A126456-D4D6-449E-A93D-6D5C3EB9D2D3}" destId="{E08A9D6A-D33C-4E11-AFAC-C3AC2F965E32}" srcOrd="1" destOrd="0" presId="urn:microsoft.com/office/officeart/2005/8/layout/matrix1"/>
    <dgm:cxn modelId="{A9F322F1-2DEA-44C6-A5D3-FD8927C995AC}" srcId="{117A802B-D3AA-4175-89F3-C4D3619A6670}" destId="{690FF9BC-1C93-4636-B44E-0B1A9E178A84}" srcOrd="2" destOrd="0" parTransId="{50408B29-110E-4D54-AB29-A8E3D97DFABE}" sibTransId="{B8FBFC5E-EBE3-4E17-BE53-236B24275F79}"/>
    <dgm:cxn modelId="{18FF6E2D-EAEA-451F-8A26-F7C1736E0373}" type="presOf" srcId="{690FF9BC-1C93-4636-B44E-0B1A9E178A84}" destId="{999DB39A-0DF8-402F-88AD-1A380C0CE2D3}" srcOrd="0" destOrd="0" presId="urn:microsoft.com/office/officeart/2005/8/layout/matrix1"/>
    <dgm:cxn modelId="{37F84AA4-95EC-4481-86B2-D257E6744677}" srcId="{117A802B-D3AA-4175-89F3-C4D3619A6670}" destId="{1E0F4009-D693-4430-85F8-F2F3216E601B}" srcOrd="0" destOrd="0" parTransId="{B05188DE-3DC7-49D3-AB69-0235BF5F3F8A}" sibTransId="{8CE96637-CCDB-4EE1-AA9C-32D8D0017233}"/>
    <dgm:cxn modelId="{191C1A9E-5475-4060-99BC-5B584C2A10ED}" srcId="{117A802B-D3AA-4175-89F3-C4D3619A6670}" destId="{5A126456-D4D6-449E-A93D-6D5C3EB9D2D3}" srcOrd="3" destOrd="0" parTransId="{7F192ED7-32CE-4DF1-ACE8-29FA268ECA32}" sibTransId="{6F310C35-3E9F-438E-A425-3F5A4070BA8F}"/>
    <dgm:cxn modelId="{B906E04A-8FAA-486D-AF0E-4C76710C770C}" type="presOf" srcId="{63EA36AB-8A30-4D86-B42D-1140A716A5F2}" destId="{49B731FB-C2DE-4E23-BCDB-9E8D6405B073}" srcOrd="0" destOrd="0" presId="urn:microsoft.com/office/officeart/2005/8/layout/matrix1"/>
    <dgm:cxn modelId="{3985C9AE-C9D4-4E15-A94C-3045984DD9F5}" srcId="{117A802B-D3AA-4175-89F3-C4D3619A6670}" destId="{63EA36AB-8A30-4D86-B42D-1140A716A5F2}" srcOrd="1" destOrd="0" parTransId="{09791892-10EE-4AC1-AF02-76FD5B9DD656}" sibTransId="{6FC914F2-389B-4EC2-861B-14AEE6528C67}"/>
    <dgm:cxn modelId="{5217B961-F6B0-4322-B7C7-7EAA78B3321F}" type="presOf" srcId="{5A126456-D4D6-449E-A93D-6D5C3EB9D2D3}" destId="{8E5AC8BE-739C-4E01-BCF9-AD9EE78334AD}" srcOrd="0" destOrd="0" presId="urn:microsoft.com/office/officeart/2005/8/layout/matrix1"/>
    <dgm:cxn modelId="{96FDE822-EF65-4DE5-8D40-DF295A934489}" type="presOf" srcId="{690FF9BC-1C93-4636-B44E-0B1A9E178A84}" destId="{CA9649F5-D0CC-42EC-94B9-E8129D7BB2CC}" srcOrd="1" destOrd="0" presId="urn:microsoft.com/office/officeart/2005/8/layout/matrix1"/>
    <dgm:cxn modelId="{506852F5-BF9F-4E22-B7D6-71EF45356801}" type="presOf" srcId="{117A802B-D3AA-4175-89F3-C4D3619A6670}" destId="{BE7A6497-85E2-4ED1-BBC4-0EA8221D3137}" srcOrd="0" destOrd="0" presId="urn:microsoft.com/office/officeart/2005/8/layout/matrix1"/>
    <dgm:cxn modelId="{09850DF0-E0CE-49FC-8DAC-0BDEB2AB9E14}" srcId="{CF0BCFD9-8753-4C7E-8429-86A7C92E5A3B}" destId="{117A802B-D3AA-4175-89F3-C4D3619A6670}" srcOrd="0" destOrd="0" parTransId="{0578E59E-7BA9-4B1A-AF7F-9A5AF917EE91}" sibTransId="{90DF2A05-A5EE-4F95-87DC-920FC97E3A65}"/>
    <dgm:cxn modelId="{420DFBEC-E051-43C1-B0B0-AFA4286D86A9}" type="presOf" srcId="{1E0F4009-D693-4430-85F8-F2F3216E601B}" destId="{629A5E5A-CA80-4F66-BB96-43272B4E0429}" srcOrd="1" destOrd="0" presId="urn:microsoft.com/office/officeart/2005/8/layout/matrix1"/>
    <dgm:cxn modelId="{BAB33F1B-1987-4DCD-A6C2-7FDA0E75F826}" type="presOf" srcId="{63EA36AB-8A30-4D86-B42D-1140A716A5F2}" destId="{5E7959FF-A74D-490E-99DE-E8E93BC36427}" srcOrd="1" destOrd="0" presId="urn:microsoft.com/office/officeart/2005/8/layout/matrix1"/>
    <dgm:cxn modelId="{B02840D2-402E-497C-AC6E-A5A2CEE4AE54}" srcId="{117A802B-D3AA-4175-89F3-C4D3619A6670}" destId="{9EF3BB65-7DA1-4DED-834B-DB0D2AD6D00C}" srcOrd="4" destOrd="0" parTransId="{9CDBB363-8920-4DC3-A9DB-08E62E48E185}" sibTransId="{F4F79617-DBFC-4164-B0FF-9D0A93BE8A29}"/>
    <dgm:cxn modelId="{9B92BF83-0454-498F-9863-92DA965ED95F}" type="presOf" srcId="{CF0BCFD9-8753-4C7E-8429-86A7C92E5A3B}" destId="{755379C3-C984-4730-9F13-CC7BAA624995}" srcOrd="0" destOrd="0" presId="urn:microsoft.com/office/officeart/2005/8/layout/matrix1"/>
    <dgm:cxn modelId="{7FBEF7E6-E37B-4C0C-8B67-DA3EA255BF12}" type="presOf" srcId="{1E0F4009-D693-4430-85F8-F2F3216E601B}" destId="{A7541DE1-C4D1-4590-BE52-2F234A0A1CB4}" srcOrd="0" destOrd="0" presId="urn:microsoft.com/office/officeart/2005/8/layout/matrix1"/>
    <dgm:cxn modelId="{583B7BE9-8EE4-4D87-B036-73E4BB1E80DA}" type="presParOf" srcId="{755379C3-C984-4730-9F13-CC7BAA624995}" destId="{C91036A5-A874-43F8-9DC7-701F941EC753}" srcOrd="0" destOrd="0" presId="urn:microsoft.com/office/officeart/2005/8/layout/matrix1"/>
    <dgm:cxn modelId="{B268FD8A-D2D8-4E7E-B69F-50DFB542F19B}" type="presParOf" srcId="{C91036A5-A874-43F8-9DC7-701F941EC753}" destId="{A7541DE1-C4D1-4590-BE52-2F234A0A1CB4}" srcOrd="0" destOrd="0" presId="urn:microsoft.com/office/officeart/2005/8/layout/matrix1"/>
    <dgm:cxn modelId="{C444D622-7709-424E-889B-3D238395E768}" type="presParOf" srcId="{C91036A5-A874-43F8-9DC7-701F941EC753}" destId="{629A5E5A-CA80-4F66-BB96-43272B4E0429}" srcOrd="1" destOrd="0" presId="urn:microsoft.com/office/officeart/2005/8/layout/matrix1"/>
    <dgm:cxn modelId="{27F8F5DC-CA83-4C3D-89E3-B97937509184}" type="presParOf" srcId="{C91036A5-A874-43F8-9DC7-701F941EC753}" destId="{49B731FB-C2DE-4E23-BCDB-9E8D6405B073}" srcOrd="2" destOrd="0" presId="urn:microsoft.com/office/officeart/2005/8/layout/matrix1"/>
    <dgm:cxn modelId="{890F21DA-5852-4AF4-AE0D-317C761427CB}" type="presParOf" srcId="{C91036A5-A874-43F8-9DC7-701F941EC753}" destId="{5E7959FF-A74D-490E-99DE-E8E93BC36427}" srcOrd="3" destOrd="0" presId="urn:microsoft.com/office/officeart/2005/8/layout/matrix1"/>
    <dgm:cxn modelId="{CC5C02E5-C7FD-4314-95F8-E1BCBE28C5D1}" type="presParOf" srcId="{C91036A5-A874-43F8-9DC7-701F941EC753}" destId="{999DB39A-0DF8-402F-88AD-1A380C0CE2D3}" srcOrd="4" destOrd="0" presId="urn:microsoft.com/office/officeart/2005/8/layout/matrix1"/>
    <dgm:cxn modelId="{3260CDD5-43BE-495D-B9F7-83EC2378CC75}" type="presParOf" srcId="{C91036A5-A874-43F8-9DC7-701F941EC753}" destId="{CA9649F5-D0CC-42EC-94B9-E8129D7BB2CC}" srcOrd="5" destOrd="0" presId="urn:microsoft.com/office/officeart/2005/8/layout/matrix1"/>
    <dgm:cxn modelId="{2354C9FF-3363-485D-96C0-E44BCD7A7F91}" type="presParOf" srcId="{C91036A5-A874-43F8-9DC7-701F941EC753}" destId="{8E5AC8BE-739C-4E01-BCF9-AD9EE78334AD}" srcOrd="6" destOrd="0" presId="urn:microsoft.com/office/officeart/2005/8/layout/matrix1"/>
    <dgm:cxn modelId="{EA27ED2A-E93A-433E-8867-E9B6AB5E3136}" type="presParOf" srcId="{C91036A5-A874-43F8-9DC7-701F941EC753}" destId="{E08A9D6A-D33C-4E11-AFAC-C3AC2F965E32}" srcOrd="7" destOrd="0" presId="urn:microsoft.com/office/officeart/2005/8/layout/matrix1"/>
    <dgm:cxn modelId="{37AFE2A0-E9E4-4C22-A924-99BB136CAF3B}" type="presParOf" srcId="{755379C3-C984-4730-9F13-CC7BAA624995}" destId="{BE7A6497-85E2-4ED1-BBC4-0EA8221D313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9DE6CD-F25A-4E83-8D44-FBD0BF9E582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6E873152-B6BA-486A-B9AF-79F82BC8CB73}">
      <dgm:prSet phldrT="[Text]"/>
      <dgm:spPr/>
      <dgm:t>
        <a:bodyPr/>
        <a:lstStyle/>
        <a:p>
          <a:r>
            <a:rPr lang="en-US" dirty="0" smtClean="0"/>
            <a:t>Agile</a:t>
          </a:r>
          <a:endParaRPr lang="cs-CZ" dirty="0"/>
        </a:p>
      </dgm:t>
    </dgm:pt>
    <dgm:pt modelId="{AF75FDD8-C97D-4EF7-850E-1F612E38C03C}" type="parTrans" cxnId="{7F44CEFA-BC28-4283-B135-17D46F186C56}">
      <dgm:prSet/>
      <dgm:spPr/>
      <dgm:t>
        <a:bodyPr/>
        <a:lstStyle/>
        <a:p>
          <a:endParaRPr lang="cs-CZ"/>
        </a:p>
      </dgm:t>
    </dgm:pt>
    <dgm:pt modelId="{07304525-1498-466C-AAEF-0F04A9C10836}" type="sibTrans" cxnId="{7F44CEFA-BC28-4283-B135-17D46F186C56}">
      <dgm:prSet/>
      <dgm:spPr/>
      <dgm:t>
        <a:bodyPr/>
        <a:lstStyle/>
        <a:p>
          <a:endParaRPr lang="cs-CZ"/>
        </a:p>
      </dgm:t>
    </dgm:pt>
    <dgm:pt modelId="{7B78DE5F-73E5-4E2D-BDC5-767F753DEB70}">
      <dgm:prSet phldrT="[Text]"/>
      <dgm:spPr/>
      <dgm:t>
        <a:bodyPr/>
        <a:lstStyle/>
        <a:p>
          <a:r>
            <a:rPr lang="en-US" b="1" i="0" dirty="0" smtClean="0"/>
            <a:t>Individuals and interactions</a:t>
          </a:r>
          <a:r>
            <a:rPr lang="en-US" b="0" i="0" dirty="0" smtClean="0"/>
            <a:t> over processes and tools</a:t>
          </a:r>
          <a:endParaRPr lang="cs-CZ" dirty="0"/>
        </a:p>
      </dgm:t>
    </dgm:pt>
    <dgm:pt modelId="{FC25E5F3-758B-4261-B411-5B1E4DF19A30}" type="parTrans" cxnId="{68DBBDDC-E275-43C5-8414-889D653102BF}">
      <dgm:prSet/>
      <dgm:spPr/>
      <dgm:t>
        <a:bodyPr/>
        <a:lstStyle/>
        <a:p>
          <a:endParaRPr lang="cs-CZ"/>
        </a:p>
      </dgm:t>
    </dgm:pt>
    <dgm:pt modelId="{712B53EE-8D72-4A1F-8FB0-1DA69BEBC3DD}" type="sibTrans" cxnId="{68DBBDDC-E275-43C5-8414-889D653102BF}">
      <dgm:prSet/>
      <dgm:spPr/>
      <dgm:t>
        <a:bodyPr/>
        <a:lstStyle/>
        <a:p>
          <a:endParaRPr lang="cs-CZ"/>
        </a:p>
      </dgm:t>
    </dgm:pt>
    <dgm:pt modelId="{7F4C190C-A28D-415C-A767-284D1DC02616}">
      <dgm:prSet phldrT="[Text]"/>
      <dgm:spPr/>
      <dgm:t>
        <a:bodyPr/>
        <a:lstStyle/>
        <a:p>
          <a:r>
            <a:rPr lang="en-US" b="1" i="0" dirty="0" smtClean="0"/>
            <a:t>Working software</a:t>
          </a:r>
          <a:r>
            <a:rPr lang="en-US" b="0" i="0" dirty="0" smtClean="0"/>
            <a:t> over comprehensive documentation</a:t>
          </a:r>
          <a:endParaRPr lang="cs-CZ" dirty="0"/>
        </a:p>
      </dgm:t>
    </dgm:pt>
    <dgm:pt modelId="{948EEF40-0D65-44C4-B17A-BFC2E3D53D4C}" type="parTrans" cxnId="{10579F11-BC95-40F2-8449-7B109B9EDE88}">
      <dgm:prSet/>
      <dgm:spPr/>
      <dgm:t>
        <a:bodyPr/>
        <a:lstStyle/>
        <a:p>
          <a:endParaRPr lang="cs-CZ"/>
        </a:p>
      </dgm:t>
    </dgm:pt>
    <dgm:pt modelId="{286B0464-AE7A-4CB6-A0D9-1E5E23DCE43D}" type="sibTrans" cxnId="{10579F11-BC95-40F2-8449-7B109B9EDE88}">
      <dgm:prSet/>
      <dgm:spPr/>
      <dgm:t>
        <a:bodyPr/>
        <a:lstStyle/>
        <a:p>
          <a:endParaRPr lang="cs-CZ"/>
        </a:p>
      </dgm:t>
    </dgm:pt>
    <dgm:pt modelId="{5E8FD4A3-6D4A-4711-A38F-61373F374EFC}">
      <dgm:prSet phldrT="[Text]"/>
      <dgm:spPr/>
      <dgm:t>
        <a:bodyPr/>
        <a:lstStyle/>
        <a:p>
          <a:r>
            <a:rPr lang="en-US" dirty="0" smtClean="0"/>
            <a:t>Lean</a:t>
          </a:r>
          <a:endParaRPr lang="cs-CZ" dirty="0"/>
        </a:p>
      </dgm:t>
    </dgm:pt>
    <dgm:pt modelId="{D3170F57-5604-4235-96C3-D50ED4582453}" type="parTrans" cxnId="{8E23F184-3037-48B1-882E-A8F07F649A84}">
      <dgm:prSet/>
      <dgm:spPr/>
      <dgm:t>
        <a:bodyPr/>
        <a:lstStyle/>
        <a:p>
          <a:endParaRPr lang="cs-CZ"/>
        </a:p>
      </dgm:t>
    </dgm:pt>
    <dgm:pt modelId="{AA53330F-A12D-4C69-B5BB-D1EED732A202}" type="sibTrans" cxnId="{8E23F184-3037-48B1-882E-A8F07F649A84}">
      <dgm:prSet/>
      <dgm:spPr/>
      <dgm:t>
        <a:bodyPr/>
        <a:lstStyle/>
        <a:p>
          <a:endParaRPr lang="cs-CZ"/>
        </a:p>
      </dgm:t>
    </dgm:pt>
    <dgm:pt modelId="{54882323-95BF-49B7-BEA3-3DA5F7E765AB}">
      <dgm:prSet phldrT="[Text]"/>
      <dgm:spPr/>
      <dgm:t>
        <a:bodyPr/>
        <a:lstStyle/>
        <a:p>
          <a:r>
            <a:rPr lang="cs-CZ" b="0" i="0" dirty="0" smtClean="0"/>
            <a:t>Eliminate </a:t>
          </a:r>
          <a:r>
            <a:rPr lang="cs-CZ" b="1" i="0" dirty="0" smtClean="0"/>
            <a:t>waste</a:t>
          </a:r>
          <a:endParaRPr lang="cs-CZ" b="1" dirty="0"/>
        </a:p>
      </dgm:t>
    </dgm:pt>
    <dgm:pt modelId="{BF342FE8-D5D2-4AF6-B4DA-7F84C7915636}" type="parTrans" cxnId="{EABD7AAF-1C93-41AA-931E-118B92EB6DC5}">
      <dgm:prSet/>
      <dgm:spPr/>
      <dgm:t>
        <a:bodyPr/>
        <a:lstStyle/>
        <a:p>
          <a:endParaRPr lang="cs-CZ"/>
        </a:p>
      </dgm:t>
    </dgm:pt>
    <dgm:pt modelId="{47B41BE2-F978-4C12-82F7-E9184BCF13CA}" type="sibTrans" cxnId="{EABD7AAF-1C93-41AA-931E-118B92EB6DC5}">
      <dgm:prSet/>
      <dgm:spPr/>
      <dgm:t>
        <a:bodyPr/>
        <a:lstStyle/>
        <a:p>
          <a:endParaRPr lang="cs-CZ"/>
        </a:p>
      </dgm:t>
    </dgm:pt>
    <dgm:pt modelId="{0C65AE76-37F1-4437-A241-57DDAA688ECF}">
      <dgm:prSet phldrT="[Text]"/>
      <dgm:spPr/>
      <dgm:t>
        <a:bodyPr/>
        <a:lstStyle/>
        <a:p>
          <a:r>
            <a:rPr lang="cs-CZ" b="0" i="0" dirty="0" smtClean="0"/>
            <a:t>Amplify </a:t>
          </a:r>
          <a:r>
            <a:rPr lang="cs-CZ" b="1" i="0" dirty="0" smtClean="0"/>
            <a:t>learning</a:t>
          </a:r>
          <a:endParaRPr lang="cs-CZ" b="1" dirty="0"/>
        </a:p>
      </dgm:t>
    </dgm:pt>
    <dgm:pt modelId="{8583CA65-3DC3-4029-9EC1-47155E38C73C}" type="parTrans" cxnId="{17ADD6E1-76FE-4E47-B7F6-BFEC81985CA5}">
      <dgm:prSet/>
      <dgm:spPr/>
      <dgm:t>
        <a:bodyPr/>
        <a:lstStyle/>
        <a:p>
          <a:endParaRPr lang="cs-CZ"/>
        </a:p>
      </dgm:t>
    </dgm:pt>
    <dgm:pt modelId="{673B76ED-9077-4BBF-808B-FB03CD232AFF}" type="sibTrans" cxnId="{17ADD6E1-76FE-4E47-B7F6-BFEC81985CA5}">
      <dgm:prSet/>
      <dgm:spPr/>
      <dgm:t>
        <a:bodyPr/>
        <a:lstStyle/>
        <a:p>
          <a:endParaRPr lang="cs-CZ"/>
        </a:p>
      </dgm:t>
    </dgm:pt>
    <dgm:pt modelId="{D16A9FDC-DB39-424C-9EAB-3C795C408125}">
      <dgm:prSet phldrT="[Text]"/>
      <dgm:spPr/>
      <dgm:t>
        <a:bodyPr/>
        <a:lstStyle/>
        <a:p>
          <a:r>
            <a:rPr lang="en-US" dirty="0" smtClean="0"/>
            <a:t>Lean startup</a:t>
          </a:r>
          <a:endParaRPr lang="cs-CZ" dirty="0"/>
        </a:p>
      </dgm:t>
    </dgm:pt>
    <dgm:pt modelId="{73AF47D4-EF97-4D74-BDB3-0770966B1C4B}" type="parTrans" cxnId="{2F44B9FA-B2EB-4420-803B-CAABDA64FBC8}">
      <dgm:prSet/>
      <dgm:spPr/>
      <dgm:t>
        <a:bodyPr/>
        <a:lstStyle/>
        <a:p>
          <a:endParaRPr lang="cs-CZ"/>
        </a:p>
      </dgm:t>
    </dgm:pt>
    <dgm:pt modelId="{E09D05C9-7360-4243-BEF6-9740757FFCC2}" type="sibTrans" cxnId="{2F44B9FA-B2EB-4420-803B-CAABDA64FBC8}">
      <dgm:prSet/>
      <dgm:spPr/>
      <dgm:t>
        <a:bodyPr/>
        <a:lstStyle/>
        <a:p>
          <a:endParaRPr lang="cs-CZ"/>
        </a:p>
      </dgm:t>
    </dgm:pt>
    <dgm:pt modelId="{435CF97D-9696-42BC-A313-70D1E0A0521C}">
      <dgm:prSet phldrT="[Text]"/>
      <dgm:spPr/>
      <dgm:t>
        <a:bodyPr/>
        <a:lstStyle/>
        <a:p>
          <a:r>
            <a:rPr lang="cs-CZ" b="0" i="0" dirty="0" smtClean="0"/>
            <a:t>Entrepreneurs</a:t>
          </a:r>
          <a:br>
            <a:rPr lang="cs-CZ" b="0" i="0" dirty="0" smtClean="0"/>
          </a:br>
          <a:r>
            <a:rPr lang="cs-CZ" b="0" i="0" dirty="0" smtClean="0"/>
            <a:t>are everywhere</a:t>
          </a:r>
          <a:endParaRPr lang="cs-CZ" b="0" dirty="0"/>
        </a:p>
      </dgm:t>
    </dgm:pt>
    <dgm:pt modelId="{8BFD6789-26F8-47B4-A685-19220FB95AD0}" type="parTrans" cxnId="{487D5408-889A-4311-BC21-70A7C5228E3D}">
      <dgm:prSet/>
      <dgm:spPr/>
      <dgm:t>
        <a:bodyPr/>
        <a:lstStyle/>
        <a:p>
          <a:endParaRPr lang="cs-CZ"/>
        </a:p>
      </dgm:t>
    </dgm:pt>
    <dgm:pt modelId="{2AE5329D-116C-40A0-95C8-3020077BD196}" type="sibTrans" cxnId="{487D5408-889A-4311-BC21-70A7C5228E3D}">
      <dgm:prSet/>
      <dgm:spPr/>
      <dgm:t>
        <a:bodyPr/>
        <a:lstStyle/>
        <a:p>
          <a:endParaRPr lang="cs-CZ"/>
        </a:p>
      </dgm:t>
    </dgm:pt>
    <dgm:pt modelId="{D2669AB5-E204-4D43-AD33-62F4DD01624E}">
      <dgm:prSet phldrT="[Text]"/>
      <dgm:spPr/>
      <dgm:t>
        <a:bodyPr/>
        <a:lstStyle/>
        <a:p>
          <a:r>
            <a:rPr lang="cs-CZ" b="0" i="0" dirty="0" smtClean="0"/>
            <a:t>Entrepreneurship</a:t>
          </a:r>
          <a:br>
            <a:rPr lang="cs-CZ" b="0" i="0" dirty="0" smtClean="0"/>
          </a:br>
          <a:r>
            <a:rPr lang="cs-CZ" b="0" i="0" dirty="0" smtClean="0"/>
            <a:t>is management</a:t>
          </a:r>
          <a:endParaRPr lang="cs-CZ" b="0" dirty="0"/>
        </a:p>
      </dgm:t>
    </dgm:pt>
    <dgm:pt modelId="{63ED5ECF-F8BE-490D-B72D-15A87517AE97}" type="parTrans" cxnId="{4953D8EE-1FC3-4B73-9049-B5746F78CB8C}">
      <dgm:prSet/>
      <dgm:spPr/>
      <dgm:t>
        <a:bodyPr/>
        <a:lstStyle/>
        <a:p>
          <a:endParaRPr lang="cs-CZ"/>
        </a:p>
      </dgm:t>
    </dgm:pt>
    <dgm:pt modelId="{B8A27B04-5F29-4746-BC0B-02EB25898DF4}" type="sibTrans" cxnId="{4953D8EE-1FC3-4B73-9049-B5746F78CB8C}">
      <dgm:prSet/>
      <dgm:spPr/>
      <dgm:t>
        <a:bodyPr/>
        <a:lstStyle/>
        <a:p>
          <a:endParaRPr lang="cs-CZ"/>
        </a:p>
      </dgm:t>
    </dgm:pt>
    <dgm:pt modelId="{C948DEF2-8027-46C6-9F81-AF9C8303DCA7}">
      <dgm:prSet phldrT="[Text]"/>
      <dgm:spPr/>
      <dgm:t>
        <a:bodyPr/>
        <a:lstStyle/>
        <a:p>
          <a:r>
            <a:rPr lang="en-US" b="1" i="0" dirty="0" smtClean="0"/>
            <a:t>Customer collaboration</a:t>
          </a:r>
          <a:r>
            <a:rPr lang="en-US" b="0" i="0" dirty="0" smtClean="0"/>
            <a:t> over contract negotiation</a:t>
          </a:r>
          <a:endParaRPr lang="cs-CZ" dirty="0"/>
        </a:p>
      </dgm:t>
    </dgm:pt>
    <dgm:pt modelId="{93E8F563-52D8-4165-86DD-29B221A29723}" type="parTrans" cxnId="{EF959B43-2540-4960-891F-0DC51F8B2267}">
      <dgm:prSet/>
      <dgm:spPr/>
      <dgm:t>
        <a:bodyPr/>
        <a:lstStyle/>
        <a:p>
          <a:endParaRPr lang="cs-CZ"/>
        </a:p>
      </dgm:t>
    </dgm:pt>
    <dgm:pt modelId="{FB54567C-1BFB-4CCC-BBB9-8732D1698AA2}" type="sibTrans" cxnId="{EF959B43-2540-4960-891F-0DC51F8B2267}">
      <dgm:prSet/>
      <dgm:spPr/>
      <dgm:t>
        <a:bodyPr/>
        <a:lstStyle/>
        <a:p>
          <a:endParaRPr lang="cs-CZ"/>
        </a:p>
      </dgm:t>
    </dgm:pt>
    <dgm:pt modelId="{9AEFDB50-6517-467C-B775-E37E3BD09A01}">
      <dgm:prSet phldrT="[Text]"/>
      <dgm:spPr/>
      <dgm:t>
        <a:bodyPr/>
        <a:lstStyle/>
        <a:p>
          <a:r>
            <a:rPr lang="en-US" b="1" i="0" dirty="0" smtClean="0"/>
            <a:t>Responding to change</a:t>
          </a:r>
          <a:r>
            <a:rPr lang="en-US" b="0" i="0" dirty="0" smtClean="0"/>
            <a:t> over following a plan</a:t>
          </a:r>
          <a:endParaRPr lang="cs-CZ" dirty="0"/>
        </a:p>
      </dgm:t>
    </dgm:pt>
    <dgm:pt modelId="{9DE5D59C-F167-4208-BB40-9519E526CE38}" type="parTrans" cxnId="{CEAF7E8B-B39B-4629-811B-4728D1578C68}">
      <dgm:prSet/>
      <dgm:spPr/>
      <dgm:t>
        <a:bodyPr/>
        <a:lstStyle/>
        <a:p>
          <a:endParaRPr lang="cs-CZ"/>
        </a:p>
      </dgm:t>
    </dgm:pt>
    <dgm:pt modelId="{8806BEAC-A445-4AF6-A413-208CC462C784}" type="sibTrans" cxnId="{CEAF7E8B-B39B-4629-811B-4728D1578C68}">
      <dgm:prSet/>
      <dgm:spPr/>
      <dgm:t>
        <a:bodyPr/>
        <a:lstStyle/>
        <a:p>
          <a:endParaRPr lang="cs-CZ"/>
        </a:p>
      </dgm:t>
    </dgm:pt>
    <dgm:pt modelId="{864EE2F3-BE6F-439E-BC75-57F12819485F}">
      <dgm:prSet phldrT="[Text]"/>
      <dgm:spPr/>
      <dgm:t>
        <a:bodyPr/>
        <a:lstStyle/>
        <a:p>
          <a:r>
            <a:rPr lang="cs-CZ" b="0" i="0" dirty="0" smtClean="0"/>
            <a:t>Decide </a:t>
          </a:r>
          <a:r>
            <a:rPr lang="cs-CZ" b="1" i="0" dirty="0" smtClean="0"/>
            <a:t>as late as possible</a:t>
          </a:r>
          <a:endParaRPr lang="cs-CZ" b="1" dirty="0"/>
        </a:p>
      </dgm:t>
    </dgm:pt>
    <dgm:pt modelId="{DA032C92-B662-421B-A915-B1E1E168B8D9}" type="parTrans" cxnId="{E25D935B-5603-46D7-9226-151C8B4C5973}">
      <dgm:prSet/>
      <dgm:spPr/>
      <dgm:t>
        <a:bodyPr/>
        <a:lstStyle/>
        <a:p>
          <a:endParaRPr lang="cs-CZ"/>
        </a:p>
      </dgm:t>
    </dgm:pt>
    <dgm:pt modelId="{28136C52-6BE2-4A4E-ABCC-B93F0EA820B4}" type="sibTrans" cxnId="{E25D935B-5603-46D7-9226-151C8B4C5973}">
      <dgm:prSet/>
      <dgm:spPr/>
      <dgm:t>
        <a:bodyPr/>
        <a:lstStyle/>
        <a:p>
          <a:endParaRPr lang="cs-CZ"/>
        </a:p>
      </dgm:t>
    </dgm:pt>
    <dgm:pt modelId="{C9E10D5E-ABC2-4AB8-A9DF-38EA51D8D135}">
      <dgm:prSet phldrT="[Text]"/>
      <dgm:spPr/>
      <dgm:t>
        <a:bodyPr/>
        <a:lstStyle/>
        <a:p>
          <a:r>
            <a:rPr lang="en-US" b="0" i="0" dirty="0" smtClean="0"/>
            <a:t>Deliver </a:t>
          </a:r>
          <a:r>
            <a:rPr lang="en-US" b="1" i="0" dirty="0" smtClean="0"/>
            <a:t>as fast as possible</a:t>
          </a:r>
          <a:endParaRPr lang="cs-CZ" b="1" dirty="0"/>
        </a:p>
      </dgm:t>
    </dgm:pt>
    <dgm:pt modelId="{5644CB64-579B-4C64-95E6-AD3AC11EF0E5}" type="parTrans" cxnId="{1D22913D-663E-4245-89A5-7211376723CD}">
      <dgm:prSet/>
      <dgm:spPr/>
      <dgm:t>
        <a:bodyPr/>
        <a:lstStyle/>
        <a:p>
          <a:endParaRPr lang="cs-CZ"/>
        </a:p>
      </dgm:t>
    </dgm:pt>
    <dgm:pt modelId="{EA51B1AE-C672-4C26-B5E1-23BD8AFCC19B}" type="sibTrans" cxnId="{1D22913D-663E-4245-89A5-7211376723CD}">
      <dgm:prSet/>
      <dgm:spPr/>
      <dgm:t>
        <a:bodyPr/>
        <a:lstStyle/>
        <a:p>
          <a:endParaRPr lang="cs-CZ"/>
        </a:p>
      </dgm:t>
    </dgm:pt>
    <dgm:pt modelId="{9FB433AA-67F4-4A54-939A-6D3EC05F11E2}">
      <dgm:prSet phldrT="[Text]"/>
      <dgm:spPr/>
      <dgm:t>
        <a:bodyPr/>
        <a:lstStyle/>
        <a:p>
          <a:r>
            <a:rPr lang="cs-CZ" b="0" i="0" dirty="0" smtClean="0"/>
            <a:t>Empower </a:t>
          </a:r>
          <a:r>
            <a:rPr lang="cs-CZ" b="1" i="0" dirty="0" smtClean="0"/>
            <a:t>the team</a:t>
          </a:r>
          <a:endParaRPr lang="cs-CZ" b="1" dirty="0"/>
        </a:p>
      </dgm:t>
    </dgm:pt>
    <dgm:pt modelId="{ECC26DDB-D952-4BDD-BC52-26B47BD412AA}" type="parTrans" cxnId="{C4ABF527-8CB6-4820-9D69-033D39D10F36}">
      <dgm:prSet/>
      <dgm:spPr/>
      <dgm:t>
        <a:bodyPr/>
        <a:lstStyle/>
        <a:p>
          <a:endParaRPr lang="cs-CZ"/>
        </a:p>
      </dgm:t>
    </dgm:pt>
    <dgm:pt modelId="{1C233670-BC1B-4D18-8D53-80216A51B159}" type="sibTrans" cxnId="{C4ABF527-8CB6-4820-9D69-033D39D10F36}">
      <dgm:prSet/>
      <dgm:spPr/>
      <dgm:t>
        <a:bodyPr/>
        <a:lstStyle/>
        <a:p>
          <a:endParaRPr lang="cs-CZ"/>
        </a:p>
      </dgm:t>
    </dgm:pt>
    <dgm:pt modelId="{D7CFFCE2-7D35-4112-8631-FFDFB0EF64C7}">
      <dgm:prSet phldrT="[Text]"/>
      <dgm:spPr/>
      <dgm:t>
        <a:bodyPr/>
        <a:lstStyle/>
        <a:p>
          <a:r>
            <a:rPr lang="cs-CZ" b="0" i="0" dirty="0" smtClean="0"/>
            <a:t>Build </a:t>
          </a:r>
          <a:r>
            <a:rPr lang="cs-CZ" b="1" i="0" dirty="0" smtClean="0"/>
            <a:t>integrity in</a:t>
          </a:r>
          <a:endParaRPr lang="cs-CZ" b="1" dirty="0"/>
        </a:p>
      </dgm:t>
    </dgm:pt>
    <dgm:pt modelId="{D00DDD2F-DD0C-40A8-9EA7-AF9F806822F6}" type="parTrans" cxnId="{1186E2A8-CB64-4A87-B6E7-EB16CF0C4D82}">
      <dgm:prSet/>
      <dgm:spPr/>
      <dgm:t>
        <a:bodyPr/>
        <a:lstStyle/>
        <a:p>
          <a:endParaRPr lang="cs-CZ"/>
        </a:p>
      </dgm:t>
    </dgm:pt>
    <dgm:pt modelId="{CA70AECC-FC76-4876-957B-E82E2E4DFE6A}" type="sibTrans" cxnId="{1186E2A8-CB64-4A87-B6E7-EB16CF0C4D82}">
      <dgm:prSet/>
      <dgm:spPr/>
      <dgm:t>
        <a:bodyPr/>
        <a:lstStyle/>
        <a:p>
          <a:endParaRPr lang="cs-CZ"/>
        </a:p>
      </dgm:t>
    </dgm:pt>
    <dgm:pt modelId="{1A73399E-C446-4A1F-9EEA-01A0B7CB25D5}">
      <dgm:prSet phldrT="[Text]"/>
      <dgm:spPr/>
      <dgm:t>
        <a:bodyPr/>
        <a:lstStyle/>
        <a:p>
          <a:r>
            <a:rPr lang="cs-CZ" b="0" i="0" dirty="0" smtClean="0"/>
            <a:t>See </a:t>
          </a:r>
          <a:r>
            <a:rPr lang="cs-CZ" b="1" i="0" dirty="0" smtClean="0"/>
            <a:t>the whole</a:t>
          </a:r>
          <a:endParaRPr lang="cs-CZ" b="1" dirty="0"/>
        </a:p>
      </dgm:t>
    </dgm:pt>
    <dgm:pt modelId="{07F15843-F8A3-426C-B27B-D4C97468C4B5}" type="parTrans" cxnId="{D5203FA0-5E5F-4878-AEE8-9751A2DCA406}">
      <dgm:prSet/>
      <dgm:spPr/>
      <dgm:t>
        <a:bodyPr/>
        <a:lstStyle/>
        <a:p>
          <a:endParaRPr lang="cs-CZ"/>
        </a:p>
      </dgm:t>
    </dgm:pt>
    <dgm:pt modelId="{FD92D9CF-73DF-4830-9CC9-7EFFE039B316}" type="sibTrans" cxnId="{D5203FA0-5E5F-4878-AEE8-9751A2DCA406}">
      <dgm:prSet/>
      <dgm:spPr/>
      <dgm:t>
        <a:bodyPr/>
        <a:lstStyle/>
        <a:p>
          <a:endParaRPr lang="cs-CZ"/>
        </a:p>
      </dgm:t>
    </dgm:pt>
    <dgm:pt modelId="{F33E5F9B-68E0-4D23-9F7C-CEA48255E8FD}">
      <dgm:prSet phldrT="[Text]"/>
      <dgm:spPr/>
      <dgm:t>
        <a:bodyPr/>
        <a:lstStyle/>
        <a:p>
          <a:r>
            <a:rPr lang="cs-CZ" b="0" i="0" dirty="0" smtClean="0"/>
            <a:t>Validated</a:t>
          </a:r>
          <a:br>
            <a:rPr lang="cs-CZ" b="0" i="0" dirty="0" smtClean="0"/>
          </a:br>
          <a:r>
            <a:rPr lang="cs-CZ" b="0" i="0" dirty="0" smtClean="0"/>
            <a:t>learning</a:t>
          </a:r>
          <a:endParaRPr lang="cs-CZ" b="0" dirty="0"/>
        </a:p>
      </dgm:t>
    </dgm:pt>
    <dgm:pt modelId="{6E796FD0-5745-43FC-B2FB-0A4D5065453A}" type="parTrans" cxnId="{1861DA7E-83A0-474F-9631-7F034666561E}">
      <dgm:prSet/>
      <dgm:spPr/>
      <dgm:t>
        <a:bodyPr/>
        <a:lstStyle/>
        <a:p>
          <a:endParaRPr lang="cs-CZ"/>
        </a:p>
      </dgm:t>
    </dgm:pt>
    <dgm:pt modelId="{B3230B49-1ECB-499A-B649-5B26C566A7B6}" type="sibTrans" cxnId="{1861DA7E-83A0-474F-9631-7F034666561E}">
      <dgm:prSet/>
      <dgm:spPr/>
      <dgm:t>
        <a:bodyPr/>
        <a:lstStyle/>
        <a:p>
          <a:endParaRPr lang="cs-CZ"/>
        </a:p>
      </dgm:t>
    </dgm:pt>
    <dgm:pt modelId="{757914BB-0ABD-425F-84B1-2E31B97E3D51}">
      <dgm:prSet phldrT="[Text]"/>
      <dgm:spPr/>
      <dgm:t>
        <a:bodyPr/>
        <a:lstStyle/>
        <a:p>
          <a:r>
            <a:rPr lang="cs-CZ" b="0" i="0" dirty="0" smtClean="0"/>
            <a:t>Innovation</a:t>
          </a:r>
          <a:br>
            <a:rPr lang="cs-CZ" b="0" i="0" dirty="0" smtClean="0"/>
          </a:br>
          <a:r>
            <a:rPr lang="cs-CZ" b="0" i="0" dirty="0" smtClean="0"/>
            <a:t>accounting</a:t>
          </a:r>
          <a:endParaRPr lang="cs-CZ" b="0" dirty="0"/>
        </a:p>
      </dgm:t>
    </dgm:pt>
    <dgm:pt modelId="{B2E312BC-C278-4CC5-AAB3-9E49526F69F5}" type="parTrans" cxnId="{68058972-2F92-4E01-8B7F-F8B3FF636379}">
      <dgm:prSet/>
      <dgm:spPr/>
      <dgm:t>
        <a:bodyPr/>
        <a:lstStyle/>
        <a:p>
          <a:endParaRPr lang="cs-CZ"/>
        </a:p>
      </dgm:t>
    </dgm:pt>
    <dgm:pt modelId="{A9E43F9E-26F8-4EAB-B148-5EADAA48135C}" type="sibTrans" cxnId="{68058972-2F92-4E01-8B7F-F8B3FF636379}">
      <dgm:prSet/>
      <dgm:spPr/>
      <dgm:t>
        <a:bodyPr/>
        <a:lstStyle/>
        <a:p>
          <a:endParaRPr lang="cs-CZ"/>
        </a:p>
      </dgm:t>
    </dgm:pt>
    <dgm:pt modelId="{D760156F-31CA-4468-83E1-AC63002A6BB3}">
      <dgm:prSet phldrT="[Text]"/>
      <dgm:spPr/>
      <dgm:t>
        <a:bodyPr/>
        <a:lstStyle/>
        <a:p>
          <a:r>
            <a:rPr lang="cs-CZ" b="0" i="0" dirty="0" smtClean="0"/>
            <a:t>Build-measure-learn</a:t>
          </a:r>
          <a:endParaRPr lang="cs-CZ" b="0" dirty="0"/>
        </a:p>
      </dgm:t>
    </dgm:pt>
    <dgm:pt modelId="{B2281336-02C0-4963-BE86-086297D50E83}" type="parTrans" cxnId="{03E10893-F855-44F6-93F3-63787D6E357C}">
      <dgm:prSet/>
      <dgm:spPr/>
      <dgm:t>
        <a:bodyPr/>
        <a:lstStyle/>
        <a:p>
          <a:endParaRPr lang="cs-CZ"/>
        </a:p>
      </dgm:t>
    </dgm:pt>
    <dgm:pt modelId="{81DD2D30-1C11-4A31-9D1A-AF1E7996FE9A}" type="sibTrans" cxnId="{03E10893-F855-44F6-93F3-63787D6E357C}">
      <dgm:prSet/>
      <dgm:spPr/>
      <dgm:t>
        <a:bodyPr/>
        <a:lstStyle/>
        <a:p>
          <a:endParaRPr lang="cs-CZ"/>
        </a:p>
      </dgm:t>
    </dgm:pt>
    <dgm:pt modelId="{A50B9F1A-50A4-4C53-948E-DE0FF4BEE864}" type="pres">
      <dgm:prSet presAssocID="{229DE6CD-F25A-4E83-8D44-FBD0BF9E582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cs-CZ"/>
        </a:p>
      </dgm:t>
    </dgm:pt>
    <dgm:pt modelId="{CA718BD9-7E24-422E-977E-77662DEFEE4F}" type="pres">
      <dgm:prSet presAssocID="{6E873152-B6BA-486A-B9AF-79F82BC8CB73}" presName="composite" presStyleCnt="0"/>
      <dgm:spPr/>
    </dgm:pt>
    <dgm:pt modelId="{5DC36F89-43E5-4F28-B66E-10E3A1ACF81A}" type="pres">
      <dgm:prSet presAssocID="{6E873152-B6BA-486A-B9AF-79F82BC8CB7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EE1BB972-4004-4382-9A34-627BDCF65B2A}" type="pres">
      <dgm:prSet presAssocID="{6E873152-B6BA-486A-B9AF-79F82BC8CB73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30DB11B0-8553-4B8F-BDEF-096E54EBF0F6}" type="pres">
      <dgm:prSet presAssocID="{07304525-1498-466C-AAEF-0F04A9C10836}" presName="space" presStyleCnt="0"/>
      <dgm:spPr/>
    </dgm:pt>
    <dgm:pt modelId="{D1F2F112-73FA-4514-8415-F7BB4D0FD657}" type="pres">
      <dgm:prSet presAssocID="{5E8FD4A3-6D4A-4711-A38F-61373F374EFC}" presName="composite" presStyleCnt="0"/>
      <dgm:spPr/>
    </dgm:pt>
    <dgm:pt modelId="{9E00C7A1-6864-4454-9B41-8705B7372F2B}" type="pres">
      <dgm:prSet presAssocID="{5E8FD4A3-6D4A-4711-A38F-61373F374EF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63550F00-B20A-4E10-9774-38CAD3FAA9D1}" type="pres">
      <dgm:prSet presAssocID="{5E8FD4A3-6D4A-4711-A38F-61373F374EFC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570D47EA-2054-4828-B1FC-2362D8A4AD58}" type="pres">
      <dgm:prSet presAssocID="{AA53330F-A12D-4C69-B5BB-D1EED732A202}" presName="space" presStyleCnt="0"/>
      <dgm:spPr/>
    </dgm:pt>
    <dgm:pt modelId="{2DF34789-F3FA-49EE-A4D7-47E36EE18B89}" type="pres">
      <dgm:prSet presAssocID="{D16A9FDC-DB39-424C-9EAB-3C795C408125}" presName="composite" presStyleCnt="0"/>
      <dgm:spPr/>
    </dgm:pt>
    <dgm:pt modelId="{EF50D01B-20DE-40F6-B506-9ADB0E6BD3F7}" type="pres">
      <dgm:prSet presAssocID="{D16A9FDC-DB39-424C-9EAB-3C795C40812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0EBA0389-204A-4561-80D0-63F029474EDD}" type="pres">
      <dgm:prSet presAssocID="{D16A9FDC-DB39-424C-9EAB-3C795C408125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</dgm:ptLst>
  <dgm:cxnLst>
    <dgm:cxn modelId="{2AD9DCA3-BCF9-452F-BE93-B7B139F9D447}" type="presOf" srcId="{864EE2F3-BE6F-439E-BC75-57F12819485F}" destId="{63550F00-B20A-4E10-9774-38CAD3FAA9D1}" srcOrd="0" destOrd="2" presId="urn:microsoft.com/office/officeart/2005/8/layout/hList1"/>
    <dgm:cxn modelId="{09271D21-789D-41D8-94E3-0224CBD5B77F}" type="presOf" srcId="{5E8FD4A3-6D4A-4711-A38F-61373F374EFC}" destId="{9E00C7A1-6864-4454-9B41-8705B7372F2B}" srcOrd="0" destOrd="0" presId="urn:microsoft.com/office/officeart/2005/8/layout/hList1"/>
    <dgm:cxn modelId="{C5BB38A2-ED9C-401B-9C56-A22F60A5C498}" type="presOf" srcId="{D760156F-31CA-4468-83E1-AC63002A6BB3}" destId="{0EBA0389-204A-4561-80D0-63F029474EDD}" srcOrd="0" destOrd="4" presId="urn:microsoft.com/office/officeart/2005/8/layout/hList1"/>
    <dgm:cxn modelId="{11EF915A-4F32-4CAA-912C-75BCBCFDB1C8}" type="presOf" srcId="{D16A9FDC-DB39-424C-9EAB-3C795C408125}" destId="{EF50D01B-20DE-40F6-B506-9ADB0E6BD3F7}" srcOrd="0" destOrd="0" presId="urn:microsoft.com/office/officeart/2005/8/layout/hList1"/>
    <dgm:cxn modelId="{487D5408-889A-4311-BC21-70A7C5228E3D}" srcId="{D16A9FDC-DB39-424C-9EAB-3C795C408125}" destId="{435CF97D-9696-42BC-A313-70D1E0A0521C}" srcOrd="0" destOrd="0" parTransId="{8BFD6789-26F8-47B4-A685-19220FB95AD0}" sibTransId="{2AE5329D-116C-40A0-95C8-3020077BD196}"/>
    <dgm:cxn modelId="{92EA268D-17AE-4218-8EA4-7A549B19F597}" type="presOf" srcId="{757914BB-0ABD-425F-84B1-2E31B97E3D51}" destId="{0EBA0389-204A-4561-80D0-63F029474EDD}" srcOrd="0" destOrd="3" presId="urn:microsoft.com/office/officeart/2005/8/layout/hList1"/>
    <dgm:cxn modelId="{C4C46D35-722D-4838-BC46-527357E180D0}" type="presOf" srcId="{9AEFDB50-6517-467C-B775-E37E3BD09A01}" destId="{EE1BB972-4004-4382-9A34-627BDCF65B2A}" srcOrd="0" destOrd="3" presId="urn:microsoft.com/office/officeart/2005/8/layout/hList1"/>
    <dgm:cxn modelId="{C4ABF527-8CB6-4820-9D69-033D39D10F36}" srcId="{5E8FD4A3-6D4A-4711-A38F-61373F374EFC}" destId="{9FB433AA-67F4-4A54-939A-6D3EC05F11E2}" srcOrd="4" destOrd="0" parTransId="{ECC26DDB-D952-4BDD-BC52-26B47BD412AA}" sibTransId="{1C233670-BC1B-4D18-8D53-80216A51B159}"/>
    <dgm:cxn modelId="{10579F11-BC95-40F2-8449-7B109B9EDE88}" srcId="{6E873152-B6BA-486A-B9AF-79F82BC8CB73}" destId="{7F4C190C-A28D-415C-A767-284D1DC02616}" srcOrd="1" destOrd="0" parTransId="{948EEF40-0D65-44C4-B17A-BFC2E3D53D4C}" sibTransId="{286B0464-AE7A-4CB6-A0D9-1E5E23DCE43D}"/>
    <dgm:cxn modelId="{7ABC274B-E1EE-4D38-B93C-8355E085A06E}" type="presOf" srcId="{0C65AE76-37F1-4437-A241-57DDAA688ECF}" destId="{63550F00-B20A-4E10-9774-38CAD3FAA9D1}" srcOrd="0" destOrd="1" presId="urn:microsoft.com/office/officeart/2005/8/layout/hList1"/>
    <dgm:cxn modelId="{8E23F184-3037-48B1-882E-A8F07F649A84}" srcId="{229DE6CD-F25A-4E83-8D44-FBD0BF9E5824}" destId="{5E8FD4A3-6D4A-4711-A38F-61373F374EFC}" srcOrd="1" destOrd="0" parTransId="{D3170F57-5604-4235-96C3-D50ED4582453}" sibTransId="{AA53330F-A12D-4C69-B5BB-D1EED732A202}"/>
    <dgm:cxn modelId="{4953D8EE-1FC3-4B73-9049-B5746F78CB8C}" srcId="{D16A9FDC-DB39-424C-9EAB-3C795C408125}" destId="{D2669AB5-E204-4D43-AD33-62F4DD01624E}" srcOrd="1" destOrd="0" parTransId="{63ED5ECF-F8BE-490D-B72D-15A87517AE97}" sibTransId="{B8A27B04-5F29-4746-BC0B-02EB25898DF4}"/>
    <dgm:cxn modelId="{EF959B43-2540-4960-891F-0DC51F8B2267}" srcId="{6E873152-B6BA-486A-B9AF-79F82BC8CB73}" destId="{C948DEF2-8027-46C6-9F81-AF9C8303DCA7}" srcOrd="2" destOrd="0" parTransId="{93E8F563-52D8-4165-86DD-29B221A29723}" sibTransId="{FB54567C-1BFB-4CCC-BBB9-8732D1698AA2}"/>
    <dgm:cxn modelId="{9CB39E78-C69C-4DC5-9C95-7D2454238C6A}" type="presOf" srcId="{7B78DE5F-73E5-4E2D-BDC5-767F753DEB70}" destId="{EE1BB972-4004-4382-9A34-627BDCF65B2A}" srcOrd="0" destOrd="0" presId="urn:microsoft.com/office/officeart/2005/8/layout/hList1"/>
    <dgm:cxn modelId="{32A26E97-DE0D-4545-B55A-3D59D0903A6F}" type="presOf" srcId="{C9E10D5E-ABC2-4AB8-A9DF-38EA51D8D135}" destId="{63550F00-B20A-4E10-9774-38CAD3FAA9D1}" srcOrd="0" destOrd="3" presId="urn:microsoft.com/office/officeart/2005/8/layout/hList1"/>
    <dgm:cxn modelId="{FBF5E5EF-76B9-4ED4-82FC-D7A7A909D158}" type="presOf" srcId="{54882323-95BF-49B7-BEA3-3DA5F7E765AB}" destId="{63550F00-B20A-4E10-9774-38CAD3FAA9D1}" srcOrd="0" destOrd="0" presId="urn:microsoft.com/office/officeart/2005/8/layout/hList1"/>
    <dgm:cxn modelId="{EABD7AAF-1C93-41AA-931E-118B92EB6DC5}" srcId="{5E8FD4A3-6D4A-4711-A38F-61373F374EFC}" destId="{54882323-95BF-49B7-BEA3-3DA5F7E765AB}" srcOrd="0" destOrd="0" parTransId="{BF342FE8-D5D2-4AF6-B4DA-7F84C7915636}" sibTransId="{47B41BE2-F978-4C12-82F7-E9184BCF13CA}"/>
    <dgm:cxn modelId="{07A609EC-E6DA-4DCA-BE75-1E695060B323}" type="presOf" srcId="{1A73399E-C446-4A1F-9EEA-01A0B7CB25D5}" destId="{63550F00-B20A-4E10-9774-38CAD3FAA9D1}" srcOrd="0" destOrd="6" presId="urn:microsoft.com/office/officeart/2005/8/layout/hList1"/>
    <dgm:cxn modelId="{1861DA7E-83A0-474F-9631-7F034666561E}" srcId="{D16A9FDC-DB39-424C-9EAB-3C795C408125}" destId="{F33E5F9B-68E0-4D23-9F7C-CEA48255E8FD}" srcOrd="2" destOrd="0" parTransId="{6E796FD0-5745-43FC-B2FB-0A4D5065453A}" sibTransId="{B3230B49-1ECB-499A-B649-5B26C566A7B6}"/>
    <dgm:cxn modelId="{C7250B7D-4C57-40FC-983D-814E551EA02E}" type="presOf" srcId="{C948DEF2-8027-46C6-9F81-AF9C8303DCA7}" destId="{EE1BB972-4004-4382-9A34-627BDCF65B2A}" srcOrd="0" destOrd="2" presId="urn:microsoft.com/office/officeart/2005/8/layout/hList1"/>
    <dgm:cxn modelId="{8F8BD540-CD59-4268-BD81-A89AF40060B9}" type="presOf" srcId="{9FB433AA-67F4-4A54-939A-6D3EC05F11E2}" destId="{63550F00-B20A-4E10-9774-38CAD3FAA9D1}" srcOrd="0" destOrd="4" presId="urn:microsoft.com/office/officeart/2005/8/layout/hList1"/>
    <dgm:cxn modelId="{4DC4A7A5-4B18-4638-BFE0-CDFD931DD2A1}" type="presOf" srcId="{D7CFFCE2-7D35-4112-8631-FFDFB0EF64C7}" destId="{63550F00-B20A-4E10-9774-38CAD3FAA9D1}" srcOrd="0" destOrd="5" presId="urn:microsoft.com/office/officeart/2005/8/layout/hList1"/>
    <dgm:cxn modelId="{E6722266-1147-47C0-8866-27F270390741}" type="presOf" srcId="{D2669AB5-E204-4D43-AD33-62F4DD01624E}" destId="{0EBA0389-204A-4561-80D0-63F029474EDD}" srcOrd="0" destOrd="1" presId="urn:microsoft.com/office/officeart/2005/8/layout/hList1"/>
    <dgm:cxn modelId="{68058972-2F92-4E01-8B7F-F8B3FF636379}" srcId="{D16A9FDC-DB39-424C-9EAB-3C795C408125}" destId="{757914BB-0ABD-425F-84B1-2E31B97E3D51}" srcOrd="3" destOrd="0" parTransId="{B2E312BC-C278-4CC5-AAB3-9E49526F69F5}" sibTransId="{A9E43F9E-26F8-4EAB-B148-5EADAA48135C}"/>
    <dgm:cxn modelId="{D5203FA0-5E5F-4878-AEE8-9751A2DCA406}" srcId="{5E8FD4A3-6D4A-4711-A38F-61373F374EFC}" destId="{1A73399E-C446-4A1F-9EEA-01A0B7CB25D5}" srcOrd="6" destOrd="0" parTransId="{07F15843-F8A3-426C-B27B-D4C97468C4B5}" sibTransId="{FD92D9CF-73DF-4830-9CC9-7EFFE039B316}"/>
    <dgm:cxn modelId="{68DBBDDC-E275-43C5-8414-889D653102BF}" srcId="{6E873152-B6BA-486A-B9AF-79F82BC8CB73}" destId="{7B78DE5F-73E5-4E2D-BDC5-767F753DEB70}" srcOrd="0" destOrd="0" parTransId="{FC25E5F3-758B-4261-B411-5B1E4DF19A30}" sibTransId="{712B53EE-8D72-4A1F-8FB0-1DA69BEBC3DD}"/>
    <dgm:cxn modelId="{EAF5F540-0256-41CD-B8DC-ACF59EF779BD}" type="presOf" srcId="{F33E5F9B-68E0-4D23-9F7C-CEA48255E8FD}" destId="{0EBA0389-204A-4561-80D0-63F029474EDD}" srcOrd="0" destOrd="2" presId="urn:microsoft.com/office/officeart/2005/8/layout/hList1"/>
    <dgm:cxn modelId="{1186E2A8-CB64-4A87-B6E7-EB16CF0C4D82}" srcId="{5E8FD4A3-6D4A-4711-A38F-61373F374EFC}" destId="{D7CFFCE2-7D35-4112-8631-FFDFB0EF64C7}" srcOrd="5" destOrd="0" parTransId="{D00DDD2F-DD0C-40A8-9EA7-AF9F806822F6}" sibTransId="{CA70AECC-FC76-4876-957B-E82E2E4DFE6A}"/>
    <dgm:cxn modelId="{97857F87-F211-438A-B3C3-06355B7EB40F}" type="presOf" srcId="{7F4C190C-A28D-415C-A767-284D1DC02616}" destId="{EE1BB972-4004-4382-9A34-627BDCF65B2A}" srcOrd="0" destOrd="1" presId="urn:microsoft.com/office/officeart/2005/8/layout/hList1"/>
    <dgm:cxn modelId="{1D22913D-663E-4245-89A5-7211376723CD}" srcId="{5E8FD4A3-6D4A-4711-A38F-61373F374EFC}" destId="{C9E10D5E-ABC2-4AB8-A9DF-38EA51D8D135}" srcOrd="3" destOrd="0" parTransId="{5644CB64-579B-4C64-95E6-AD3AC11EF0E5}" sibTransId="{EA51B1AE-C672-4C26-B5E1-23BD8AFCC19B}"/>
    <dgm:cxn modelId="{D33602D3-4937-4EA3-A6E6-E8AF37548E02}" type="presOf" srcId="{435CF97D-9696-42BC-A313-70D1E0A0521C}" destId="{0EBA0389-204A-4561-80D0-63F029474EDD}" srcOrd="0" destOrd="0" presId="urn:microsoft.com/office/officeart/2005/8/layout/hList1"/>
    <dgm:cxn modelId="{2F44B9FA-B2EB-4420-803B-CAABDA64FBC8}" srcId="{229DE6CD-F25A-4E83-8D44-FBD0BF9E5824}" destId="{D16A9FDC-DB39-424C-9EAB-3C795C408125}" srcOrd="2" destOrd="0" parTransId="{73AF47D4-EF97-4D74-BDB3-0770966B1C4B}" sibTransId="{E09D05C9-7360-4243-BEF6-9740757FFCC2}"/>
    <dgm:cxn modelId="{E25D935B-5603-46D7-9226-151C8B4C5973}" srcId="{5E8FD4A3-6D4A-4711-A38F-61373F374EFC}" destId="{864EE2F3-BE6F-439E-BC75-57F12819485F}" srcOrd="2" destOrd="0" parTransId="{DA032C92-B662-421B-A915-B1E1E168B8D9}" sibTransId="{28136C52-6BE2-4A4E-ABCC-B93F0EA820B4}"/>
    <dgm:cxn modelId="{17ADD6E1-76FE-4E47-B7F6-BFEC81985CA5}" srcId="{5E8FD4A3-6D4A-4711-A38F-61373F374EFC}" destId="{0C65AE76-37F1-4437-A241-57DDAA688ECF}" srcOrd="1" destOrd="0" parTransId="{8583CA65-3DC3-4029-9EC1-47155E38C73C}" sibTransId="{673B76ED-9077-4BBF-808B-FB03CD232AFF}"/>
    <dgm:cxn modelId="{03E10893-F855-44F6-93F3-63787D6E357C}" srcId="{D16A9FDC-DB39-424C-9EAB-3C795C408125}" destId="{D760156F-31CA-4468-83E1-AC63002A6BB3}" srcOrd="4" destOrd="0" parTransId="{B2281336-02C0-4963-BE86-086297D50E83}" sibTransId="{81DD2D30-1C11-4A31-9D1A-AF1E7996FE9A}"/>
    <dgm:cxn modelId="{7F44CEFA-BC28-4283-B135-17D46F186C56}" srcId="{229DE6CD-F25A-4E83-8D44-FBD0BF9E5824}" destId="{6E873152-B6BA-486A-B9AF-79F82BC8CB73}" srcOrd="0" destOrd="0" parTransId="{AF75FDD8-C97D-4EF7-850E-1F612E38C03C}" sibTransId="{07304525-1498-466C-AAEF-0F04A9C10836}"/>
    <dgm:cxn modelId="{FF060941-C3E1-400D-A098-D579DEA12FB1}" type="presOf" srcId="{229DE6CD-F25A-4E83-8D44-FBD0BF9E5824}" destId="{A50B9F1A-50A4-4C53-948E-DE0FF4BEE864}" srcOrd="0" destOrd="0" presId="urn:microsoft.com/office/officeart/2005/8/layout/hList1"/>
    <dgm:cxn modelId="{699BD382-248B-44C3-93E4-606F27306ED1}" type="presOf" srcId="{6E873152-B6BA-486A-B9AF-79F82BC8CB73}" destId="{5DC36F89-43E5-4F28-B66E-10E3A1ACF81A}" srcOrd="0" destOrd="0" presId="urn:microsoft.com/office/officeart/2005/8/layout/hList1"/>
    <dgm:cxn modelId="{CEAF7E8B-B39B-4629-811B-4728D1578C68}" srcId="{6E873152-B6BA-486A-B9AF-79F82BC8CB73}" destId="{9AEFDB50-6517-467C-B775-E37E3BD09A01}" srcOrd="3" destOrd="0" parTransId="{9DE5D59C-F167-4208-BB40-9519E526CE38}" sibTransId="{8806BEAC-A445-4AF6-A413-208CC462C784}"/>
    <dgm:cxn modelId="{0558FD79-9189-4633-B30B-7A191A74DC2E}" type="presParOf" srcId="{A50B9F1A-50A4-4C53-948E-DE0FF4BEE864}" destId="{CA718BD9-7E24-422E-977E-77662DEFEE4F}" srcOrd="0" destOrd="0" presId="urn:microsoft.com/office/officeart/2005/8/layout/hList1"/>
    <dgm:cxn modelId="{53DA7971-FCC1-49E5-91CB-91D993EA4515}" type="presParOf" srcId="{CA718BD9-7E24-422E-977E-77662DEFEE4F}" destId="{5DC36F89-43E5-4F28-B66E-10E3A1ACF81A}" srcOrd="0" destOrd="0" presId="urn:microsoft.com/office/officeart/2005/8/layout/hList1"/>
    <dgm:cxn modelId="{9495A1F3-C9BB-4F95-B49C-3590475D0968}" type="presParOf" srcId="{CA718BD9-7E24-422E-977E-77662DEFEE4F}" destId="{EE1BB972-4004-4382-9A34-627BDCF65B2A}" srcOrd="1" destOrd="0" presId="urn:microsoft.com/office/officeart/2005/8/layout/hList1"/>
    <dgm:cxn modelId="{1D718EAE-5DEF-472E-A021-51D59621AEC3}" type="presParOf" srcId="{A50B9F1A-50A4-4C53-948E-DE0FF4BEE864}" destId="{30DB11B0-8553-4B8F-BDEF-096E54EBF0F6}" srcOrd="1" destOrd="0" presId="urn:microsoft.com/office/officeart/2005/8/layout/hList1"/>
    <dgm:cxn modelId="{4687D95F-05C9-4A3C-99D2-07E7E26709C7}" type="presParOf" srcId="{A50B9F1A-50A4-4C53-948E-DE0FF4BEE864}" destId="{D1F2F112-73FA-4514-8415-F7BB4D0FD657}" srcOrd="2" destOrd="0" presId="urn:microsoft.com/office/officeart/2005/8/layout/hList1"/>
    <dgm:cxn modelId="{E658C0A0-C146-449A-99D8-56B816790FD8}" type="presParOf" srcId="{D1F2F112-73FA-4514-8415-F7BB4D0FD657}" destId="{9E00C7A1-6864-4454-9B41-8705B7372F2B}" srcOrd="0" destOrd="0" presId="urn:microsoft.com/office/officeart/2005/8/layout/hList1"/>
    <dgm:cxn modelId="{88FBD204-28C7-44A9-9767-5E306957E4B7}" type="presParOf" srcId="{D1F2F112-73FA-4514-8415-F7BB4D0FD657}" destId="{63550F00-B20A-4E10-9774-38CAD3FAA9D1}" srcOrd="1" destOrd="0" presId="urn:microsoft.com/office/officeart/2005/8/layout/hList1"/>
    <dgm:cxn modelId="{2FD4EBBB-8ECE-40BA-A993-3C1E334E6211}" type="presParOf" srcId="{A50B9F1A-50A4-4C53-948E-DE0FF4BEE864}" destId="{570D47EA-2054-4828-B1FC-2362D8A4AD58}" srcOrd="3" destOrd="0" presId="urn:microsoft.com/office/officeart/2005/8/layout/hList1"/>
    <dgm:cxn modelId="{D44ABCE5-133F-4F4C-AD7A-B9E18388A2CE}" type="presParOf" srcId="{A50B9F1A-50A4-4C53-948E-DE0FF4BEE864}" destId="{2DF34789-F3FA-49EE-A4D7-47E36EE18B89}" srcOrd="4" destOrd="0" presId="urn:microsoft.com/office/officeart/2005/8/layout/hList1"/>
    <dgm:cxn modelId="{54AE2BD5-0116-4CF8-BC80-AA70C743D515}" type="presParOf" srcId="{2DF34789-F3FA-49EE-A4D7-47E36EE18B89}" destId="{EF50D01B-20DE-40F6-B506-9ADB0E6BD3F7}" srcOrd="0" destOrd="0" presId="urn:microsoft.com/office/officeart/2005/8/layout/hList1"/>
    <dgm:cxn modelId="{2EF3DFFE-A135-4E7F-9319-AE4C147DDE72}" type="presParOf" srcId="{2DF34789-F3FA-49EE-A4D7-47E36EE18B89}" destId="{0EBA0389-204A-4561-80D0-63F029474ED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41DE1-C4D1-4590-BE52-2F234A0A1CB4}">
      <dsp:nvSpPr>
        <dsp:cNvPr id="0" name=""/>
        <dsp:cNvSpPr/>
      </dsp:nvSpPr>
      <dsp:spPr>
        <a:xfrm rot="16200000">
          <a:off x="569030" y="-569030"/>
          <a:ext cx="2007834" cy="314589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/>
            <a:t>The first reason is the mother of all changes that happen in the business world — it’s </a:t>
          </a:r>
          <a:r>
            <a:rPr lang="en-US" sz="1800" b="1" i="0" u="none" kern="1200" dirty="0" smtClean="0"/>
            <a:t>market competition</a:t>
          </a:r>
          <a:endParaRPr lang="cs-CZ" sz="1800" kern="1200" dirty="0"/>
        </a:p>
      </dsp:txBody>
      <dsp:txXfrm rot="5400000">
        <a:off x="0" y="0"/>
        <a:ext cx="3145896" cy="1505875"/>
      </dsp:txXfrm>
    </dsp:sp>
    <dsp:sp modelId="{49B731FB-C2DE-4E23-BCDB-9E8D6405B073}">
      <dsp:nvSpPr>
        <dsp:cNvPr id="0" name=""/>
        <dsp:cNvSpPr/>
      </dsp:nvSpPr>
      <dsp:spPr>
        <a:xfrm>
          <a:off x="3145896" y="0"/>
          <a:ext cx="3145896" cy="2007834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u="none" kern="1200" dirty="0" smtClean="0"/>
            <a:t>The second reason is the </a:t>
          </a:r>
          <a:r>
            <a:rPr lang="en-US" sz="1800" b="1" i="0" u="none" kern="1200" dirty="0" smtClean="0"/>
            <a:t>rapid growth of IT and Software market</a:t>
          </a:r>
          <a:r>
            <a:rPr lang="en-US" sz="1800" b="0" i="0" u="none" kern="1200" dirty="0" smtClean="0"/>
            <a:t>, that introduces other industries to Lean and Agile mindsets</a:t>
          </a:r>
          <a:endParaRPr lang="cs-CZ" sz="1800" kern="1200" dirty="0"/>
        </a:p>
      </dsp:txBody>
      <dsp:txXfrm>
        <a:off x="3145896" y="0"/>
        <a:ext cx="3145896" cy="1505875"/>
      </dsp:txXfrm>
    </dsp:sp>
    <dsp:sp modelId="{999DB39A-0DF8-402F-88AD-1A380C0CE2D3}">
      <dsp:nvSpPr>
        <dsp:cNvPr id="0" name=""/>
        <dsp:cNvSpPr/>
      </dsp:nvSpPr>
      <dsp:spPr>
        <a:xfrm rot="10800000">
          <a:off x="0" y="2007834"/>
          <a:ext cx="3145896" cy="2007834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u="none" kern="1200" dirty="0" smtClean="0"/>
            <a:t>The next reason is the trend toward perfectionism</a:t>
          </a:r>
        </a:p>
      </dsp:txBody>
      <dsp:txXfrm rot="10800000">
        <a:off x="0" y="2509793"/>
        <a:ext cx="3145896" cy="1505875"/>
      </dsp:txXfrm>
    </dsp:sp>
    <dsp:sp modelId="{8E5AC8BE-739C-4E01-BCF9-AD9EE78334AD}">
      <dsp:nvSpPr>
        <dsp:cNvPr id="0" name=""/>
        <dsp:cNvSpPr/>
      </dsp:nvSpPr>
      <dsp:spPr>
        <a:xfrm rot="5400000">
          <a:off x="3714926" y="1438803"/>
          <a:ext cx="2007834" cy="314589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/>
            <a:t>The last reason is the modern employees’ demands</a:t>
          </a:r>
          <a:endParaRPr lang="cs-CZ" sz="1800" kern="1200" dirty="0"/>
        </a:p>
      </dsp:txBody>
      <dsp:txXfrm rot="-5400000">
        <a:off x="3145896" y="2509793"/>
        <a:ext cx="3145896" cy="1505875"/>
      </dsp:txXfrm>
    </dsp:sp>
    <dsp:sp modelId="{BE7A6497-85E2-4ED1-BBC4-0EA8221D3137}">
      <dsp:nvSpPr>
        <dsp:cNvPr id="0" name=""/>
        <dsp:cNvSpPr/>
      </dsp:nvSpPr>
      <dsp:spPr>
        <a:xfrm>
          <a:off x="2202127" y="1505875"/>
          <a:ext cx="1887537" cy="1003917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Reasons</a:t>
          </a:r>
          <a:endParaRPr lang="cs-CZ" sz="1800" kern="1200" dirty="0"/>
        </a:p>
      </dsp:txBody>
      <dsp:txXfrm>
        <a:off x="2251134" y="1554882"/>
        <a:ext cx="1789523" cy="9059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36F89-43E5-4F28-B66E-10E3A1ACF81A}">
      <dsp:nvSpPr>
        <dsp:cNvPr id="0" name=""/>
        <dsp:cNvSpPr/>
      </dsp:nvSpPr>
      <dsp:spPr>
        <a:xfrm>
          <a:off x="2541" y="350944"/>
          <a:ext cx="2477789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Agile</a:t>
          </a:r>
          <a:endParaRPr lang="cs-CZ" sz="1900" kern="1200" dirty="0"/>
        </a:p>
      </dsp:txBody>
      <dsp:txXfrm>
        <a:off x="2541" y="350944"/>
        <a:ext cx="2477789" cy="547200"/>
      </dsp:txXfrm>
    </dsp:sp>
    <dsp:sp modelId="{EE1BB972-4004-4382-9A34-627BDCF65B2A}">
      <dsp:nvSpPr>
        <dsp:cNvPr id="0" name=""/>
        <dsp:cNvSpPr/>
      </dsp:nvSpPr>
      <dsp:spPr>
        <a:xfrm>
          <a:off x="2541" y="898144"/>
          <a:ext cx="2477789" cy="41723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i="0" kern="1200" dirty="0" smtClean="0"/>
            <a:t>Individuals and interactions</a:t>
          </a:r>
          <a:r>
            <a:rPr lang="en-US" sz="1900" b="0" i="0" kern="1200" dirty="0" smtClean="0"/>
            <a:t> over processes and tools</a:t>
          </a:r>
          <a:endParaRPr lang="cs-CZ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i="0" kern="1200" dirty="0" smtClean="0"/>
            <a:t>Working software</a:t>
          </a:r>
          <a:r>
            <a:rPr lang="en-US" sz="1900" b="0" i="0" kern="1200" dirty="0" smtClean="0"/>
            <a:t> over comprehensive documentation</a:t>
          </a:r>
          <a:endParaRPr lang="cs-CZ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i="0" kern="1200" dirty="0" smtClean="0"/>
            <a:t>Customer collaboration</a:t>
          </a:r>
          <a:r>
            <a:rPr lang="en-US" sz="1900" b="0" i="0" kern="1200" dirty="0" smtClean="0"/>
            <a:t> over contract negotiation</a:t>
          </a:r>
          <a:endParaRPr lang="cs-CZ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i="0" kern="1200" dirty="0" smtClean="0"/>
            <a:t>Responding to change</a:t>
          </a:r>
          <a:r>
            <a:rPr lang="en-US" sz="1900" b="0" i="0" kern="1200" dirty="0" smtClean="0"/>
            <a:t> over following a plan</a:t>
          </a:r>
          <a:endParaRPr lang="cs-CZ" sz="1900" kern="1200" dirty="0"/>
        </a:p>
      </dsp:txBody>
      <dsp:txXfrm>
        <a:off x="2541" y="898144"/>
        <a:ext cx="2477789" cy="4172399"/>
      </dsp:txXfrm>
    </dsp:sp>
    <dsp:sp modelId="{9E00C7A1-6864-4454-9B41-8705B7372F2B}">
      <dsp:nvSpPr>
        <dsp:cNvPr id="0" name=""/>
        <dsp:cNvSpPr/>
      </dsp:nvSpPr>
      <dsp:spPr>
        <a:xfrm>
          <a:off x="2827221" y="350944"/>
          <a:ext cx="2477789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Lean</a:t>
          </a:r>
          <a:endParaRPr lang="cs-CZ" sz="1900" kern="1200" dirty="0"/>
        </a:p>
      </dsp:txBody>
      <dsp:txXfrm>
        <a:off x="2827221" y="350944"/>
        <a:ext cx="2477789" cy="547200"/>
      </dsp:txXfrm>
    </dsp:sp>
    <dsp:sp modelId="{63550F00-B20A-4E10-9774-38CAD3FAA9D1}">
      <dsp:nvSpPr>
        <dsp:cNvPr id="0" name=""/>
        <dsp:cNvSpPr/>
      </dsp:nvSpPr>
      <dsp:spPr>
        <a:xfrm>
          <a:off x="2827221" y="898144"/>
          <a:ext cx="2477789" cy="41723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s-CZ" sz="1900" b="0" i="0" kern="1200" dirty="0" smtClean="0"/>
            <a:t>Eliminate </a:t>
          </a:r>
          <a:r>
            <a:rPr lang="cs-CZ" sz="1900" b="1" i="0" kern="1200" dirty="0" smtClean="0"/>
            <a:t>waste</a:t>
          </a:r>
          <a:endParaRPr lang="cs-CZ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s-CZ" sz="1900" b="0" i="0" kern="1200" dirty="0" smtClean="0"/>
            <a:t>Amplify </a:t>
          </a:r>
          <a:r>
            <a:rPr lang="cs-CZ" sz="1900" b="1" i="0" kern="1200" dirty="0" smtClean="0"/>
            <a:t>learning</a:t>
          </a:r>
          <a:endParaRPr lang="cs-CZ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s-CZ" sz="1900" b="0" i="0" kern="1200" dirty="0" smtClean="0"/>
            <a:t>Decide </a:t>
          </a:r>
          <a:r>
            <a:rPr lang="cs-CZ" sz="1900" b="1" i="0" kern="1200" dirty="0" smtClean="0"/>
            <a:t>as late as possible</a:t>
          </a:r>
          <a:endParaRPr lang="cs-CZ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0" i="0" kern="1200" dirty="0" smtClean="0"/>
            <a:t>Deliver </a:t>
          </a:r>
          <a:r>
            <a:rPr lang="en-US" sz="1900" b="1" i="0" kern="1200" dirty="0" smtClean="0"/>
            <a:t>as fast as possible</a:t>
          </a:r>
          <a:endParaRPr lang="cs-CZ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s-CZ" sz="1900" b="0" i="0" kern="1200" dirty="0" smtClean="0"/>
            <a:t>Empower </a:t>
          </a:r>
          <a:r>
            <a:rPr lang="cs-CZ" sz="1900" b="1" i="0" kern="1200" dirty="0" smtClean="0"/>
            <a:t>the team</a:t>
          </a:r>
          <a:endParaRPr lang="cs-CZ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s-CZ" sz="1900" b="0" i="0" kern="1200" dirty="0" smtClean="0"/>
            <a:t>Build </a:t>
          </a:r>
          <a:r>
            <a:rPr lang="cs-CZ" sz="1900" b="1" i="0" kern="1200" dirty="0" smtClean="0"/>
            <a:t>integrity in</a:t>
          </a:r>
          <a:endParaRPr lang="cs-CZ" sz="1900" b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s-CZ" sz="1900" b="0" i="0" kern="1200" dirty="0" smtClean="0"/>
            <a:t>See </a:t>
          </a:r>
          <a:r>
            <a:rPr lang="cs-CZ" sz="1900" b="1" i="0" kern="1200" dirty="0" smtClean="0"/>
            <a:t>the whole</a:t>
          </a:r>
          <a:endParaRPr lang="cs-CZ" sz="1900" b="1" kern="1200" dirty="0"/>
        </a:p>
      </dsp:txBody>
      <dsp:txXfrm>
        <a:off x="2827221" y="898144"/>
        <a:ext cx="2477789" cy="4172399"/>
      </dsp:txXfrm>
    </dsp:sp>
    <dsp:sp modelId="{EF50D01B-20DE-40F6-B506-9ADB0E6BD3F7}">
      <dsp:nvSpPr>
        <dsp:cNvPr id="0" name=""/>
        <dsp:cNvSpPr/>
      </dsp:nvSpPr>
      <dsp:spPr>
        <a:xfrm>
          <a:off x="5651901" y="350944"/>
          <a:ext cx="2477789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Lean startup</a:t>
          </a:r>
          <a:endParaRPr lang="cs-CZ" sz="1900" kern="1200" dirty="0"/>
        </a:p>
      </dsp:txBody>
      <dsp:txXfrm>
        <a:off x="5651901" y="350944"/>
        <a:ext cx="2477789" cy="547200"/>
      </dsp:txXfrm>
    </dsp:sp>
    <dsp:sp modelId="{0EBA0389-204A-4561-80D0-63F029474EDD}">
      <dsp:nvSpPr>
        <dsp:cNvPr id="0" name=""/>
        <dsp:cNvSpPr/>
      </dsp:nvSpPr>
      <dsp:spPr>
        <a:xfrm>
          <a:off x="5651901" y="898144"/>
          <a:ext cx="2477789" cy="41723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s-CZ" sz="1900" b="0" i="0" kern="1200" dirty="0" smtClean="0"/>
            <a:t>Entrepreneurs</a:t>
          </a:r>
          <a:br>
            <a:rPr lang="cs-CZ" sz="1900" b="0" i="0" kern="1200" dirty="0" smtClean="0"/>
          </a:br>
          <a:r>
            <a:rPr lang="cs-CZ" sz="1900" b="0" i="0" kern="1200" dirty="0" smtClean="0"/>
            <a:t>are everywhere</a:t>
          </a:r>
          <a:endParaRPr lang="cs-CZ" sz="1900" b="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s-CZ" sz="1900" b="0" i="0" kern="1200" dirty="0" smtClean="0"/>
            <a:t>Entrepreneurship</a:t>
          </a:r>
          <a:br>
            <a:rPr lang="cs-CZ" sz="1900" b="0" i="0" kern="1200" dirty="0" smtClean="0"/>
          </a:br>
          <a:r>
            <a:rPr lang="cs-CZ" sz="1900" b="0" i="0" kern="1200" dirty="0" smtClean="0"/>
            <a:t>is management</a:t>
          </a:r>
          <a:endParaRPr lang="cs-CZ" sz="1900" b="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s-CZ" sz="1900" b="0" i="0" kern="1200" dirty="0" smtClean="0"/>
            <a:t>Validated</a:t>
          </a:r>
          <a:br>
            <a:rPr lang="cs-CZ" sz="1900" b="0" i="0" kern="1200" dirty="0" smtClean="0"/>
          </a:br>
          <a:r>
            <a:rPr lang="cs-CZ" sz="1900" b="0" i="0" kern="1200" dirty="0" smtClean="0"/>
            <a:t>learning</a:t>
          </a:r>
          <a:endParaRPr lang="cs-CZ" sz="1900" b="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s-CZ" sz="1900" b="0" i="0" kern="1200" dirty="0" smtClean="0"/>
            <a:t>Innovation</a:t>
          </a:r>
          <a:br>
            <a:rPr lang="cs-CZ" sz="1900" b="0" i="0" kern="1200" dirty="0" smtClean="0"/>
          </a:br>
          <a:r>
            <a:rPr lang="cs-CZ" sz="1900" b="0" i="0" kern="1200" dirty="0" smtClean="0"/>
            <a:t>accounting</a:t>
          </a:r>
          <a:endParaRPr lang="cs-CZ" sz="1900" b="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s-CZ" sz="1900" b="0" i="0" kern="1200" dirty="0" smtClean="0"/>
            <a:t>Build-measure-learn</a:t>
          </a:r>
          <a:endParaRPr lang="cs-CZ" sz="1900" b="0" kern="1200" dirty="0"/>
        </a:p>
      </dsp:txBody>
      <dsp:txXfrm>
        <a:off x="5651901" y="898144"/>
        <a:ext cx="2477789" cy="41723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ChangeArrowheads="1"/>
          </p:cNvSpPr>
          <p:nvPr/>
        </p:nvSpPr>
        <p:spPr bwMode="auto">
          <a:xfrm>
            <a:off x="0" y="0"/>
            <a:ext cx="7010400" cy="634468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</p:spPr>
        <p:txBody>
          <a:bodyPr wrap="none" lIns="86018" tIns="43009" rIns="86018" bIns="43009" anchor="ctr"/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208920" cy="501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9741" tIns="139741" rIns="139741" bIns="139741" numCol="1" anchor="t" anchorCtr="0" compatLnSpc="1">
            <a:prstTxWarp prst="textNoShape">
              <a:avLst/>
            </a:prstTxWarp>
          </a:bodyPr>
          <a:lstStyle>
            <a:lvl1pPr defTabSz="887057">
              <a:spcBef>
                <a:spcPct val="0"/>
              </a:spcBef>
              <a:defRPr sz="1100">
                <a:solidFill>
                  <a:schemeClr val="bg1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1481" y="0"/>
            <a:ext cx="3208919" cy="501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9741" tIns="139741" rIns="139741" bIns="139741" numCol="1" anchor="t" anchorCtr="0" compatLnSpc="1">
            <a:prstTxWarp prst="textNoShape">
              <a:avLst/>
            </a:prstTxWarp>
          </a:bodyPr>
          <a:lstStyle>
            <a:lvl1pPr algn="r" defTabSz="887057">
              <a:spcBef>
                <a:spcPct val="0"/>
              </a:spcBef>
              <a:defRPr sz="1100">
                <a:solidFill>
                  <a:schemeClr val="bg1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794593"/>
            <a:ext cx="3208920" cy="501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9741" tIns="139741" rIns="139741" bIns="139741" numCol="1" anchor="b" anchorCtr="0" compatLnSpc="1">
            <a:prstTxWarp prst="textNoShape">
              <a:avLst/>
            </a:prstTxWarp>
          </a:bodyPr>
          <a:lstStyle>
            <a:lvl1pPr defTabSz="887057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1481" y="8794593"/>
            <a:ext cx="3208919" cy="501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9741" tIns="139741" rIns="139741" bIns="139741" numCol="1" anchor="b" anchorCtr="0" compatLnSpc="1">
            <a:prstTxWarp prst="textNoShape">
              <a:avLst/>
            </a:prstTxWarp>
          </a:bodyPr>
          <a:lstStyle>
            <a:lvl1pPr algn="r" defTabSz="887057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r>
              <a:rPr lang="de-DE"/>
              <a:t>Handzettel </a:t>
            </a:r>
            <a:fld id="{FDAFCEE9-655C-4068-B2FD-44BF36C3245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078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208920" cy="501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9741" tIns="139741" rIns="139741" bIns="139741" numCol="1" anchor="t" anchorCtr="0" compatLnSpc="1">
            <a:prstTxWarp prst="textNoShape">
              <a:avLst/>
            </a:prstTxWarp>
          </a:bodyPr>
          <a:lstStyle>
            <a:lvl1pPr defTabSz="887057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1481" y="0"/>
            <a:ext cx="3207352" cy="501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9741" tIns="139741" rIns="139741" bIns="139741" numCol="1" anchor="t" anchorCtr="0" compatLnSpc="1">
            <a:prstTxWarp prst="textNoShape">
              <a:avLst/>
            </a:prstTxWarp>
          </a:bodyPr>
          <a:lstStyle>
            <a:lvl1pPr algn="r" defTabSz="887057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8500"/>
            <a:ext cx="6199188" cy="3484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35143" y="4380714"/>
            <a:ext cx="6540114" cy="4147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794593"/>
            <a:ext cx="3208920" cy="50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9741" tIns="139741" rIns="139741" bIns="139741" numCol="1" anchor="b" anchorCtr="0" compatLnSpc="1">
            <a:prstTxWarp prst="textNoShape">
              <a:avLst/>
            </a:prstTxWarp>
          </a:bodyPr>
          <a:lstStyle>
            <a:lvl1pPr defTabSz="887057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1481" y="8794593"/>
            <a:ext cx="3207352" cy="50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9741" tIns="139741" rIns="139741" bIns="139741" numCol="1" anchor="b" anchorCtr="0" compatLnSpc="1">
            <a:prstTxWarp prst="textNoShape">
              <a:avLst/>
            </a:prstTxWarp>
          </a:bodyPr>
          <a:lstStyle>
            <a:lvl1pPr algn="r" defTabSz="887057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r>
              <a:rPr lang="de-DE"/>
              <a:t>Notizen </a:t>
            </a:r>
            <a:fld id="{90497148-A40C-4791-A63C-A9579E80F13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30553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34.xml"/><Relationship Id="rId7" Type="http://schemas.openxmlformats.org/officeDocument/2006/relationships/image" Target="../media/image1.emf"/><Relationship Id="rId2" Type="http://schemas.openxmlformats.org/officeDocument/2006/relationships/tags" Target="../tags/tag3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jpeg"/><Relationship Id="rId5" Type="http://schemas.openxmlformats.org/officeDocument/2006/relationships/slideMaster" Target="../slideMasters/slideMaster1.xml"/><Relationship Id="rId10" Type="http://schemas.openxmlformats.org/officeDocument/2006/relationships/image" Target="../media/image5.png"/><Relationship Id="rId4" Type="http://schemas.openxmlformats.org/officeDocument/2006/relationships/tags" Target="../tags/tag35.xml"/><Relationship Id="rId9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4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9" Type="http://schemas.openxmlformats.org/officeDocument/2006/relationships/image" Target="../media/image2.w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0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(big bar up)" type="title" preserve="1">
  <p:cSld name="Chapter title (big bar 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6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2020.jpg"/>
          <p:cNvPicPr>
            <a:picLocks noChangeAspect="1"/>
          </p:cNvPicPr>
          <p:nvPr userDrawn="1"/>
        </p:nvPicPr>
        <p:blipFill>
          <a:blip r:embed="rId8" cstate="email"/>
          <a:stretch>
            <a:fillRect/>
          </a:stretch>
        </p:blipFill>
        <p:spPr>
          <a:xfrm>
            <a:off x="3174" y="3175"/>
            <a:ext cx="2628900" cy="2809875"/>
          </a:xfrm>
          <a:prstGeom prst="rect">
            <a:avLst/>
          </a:prstGeom>
        </p:spPr>
      </p:pic>
      <p:pic>
        <p:nvPicPr>
          <p:cNvPr id="9" name="Picture 8" descr="Title pic.jpg"/>
          <p:cNvPicPr>
            <a:picLocks noChangeAspect="1"/>
          </p:cNvPicPr>
          <p:nvPr userDrawn="1"/>
        </p:nvPicPr>
        <p:blipFill>
          <a:blip r:embed="rId9" cstate="email"/>
          <a:stretch>
            <a:fillRect/>
          </a:stretch>
        </p:blipFill>
        <p:spPr>
          <a:xfrm>
            <a:off x="1588" y="0"/>
            <a:ext cx="12198350" cy="6011063"/>
          </a:xfrm>
          <a:prstGeom prst="rect">
            <a:avLst/>
          </a:prstGeom>
        </p:spPr>
      </p:pic>
      <p:sp>
        <p:nvSpPr>
          <p:cNvPr id="5" name="cdtText Box 101 Id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36000" rIns="0" bIns="0"/>
          <a:lstStyle/>
          <a:p>
            <a:pPr algn="ctr">
              <a:spcBef>
                <a:spcPct val="50000"/>
              </a:spcBef>
              <a:defRPr/>
            </a:pPr>
            <a:endParaRPr lang="en-US" sz="1100" b="1">
              <a:solidFill>
                <a:srgbClr val="990000"/>
              </a:solidFill>
            </a:endParaRPr>
          </a:p>
        </p:txBody>
      </p:sp>
      <p:pic>
        <p:nvPicPr>
          <p:cNvPr id="6" name="cdtPicture 7 Id9" descr="sie_logo_layer_petrol_rgb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email"/>
          <a:srcRect/>
          <a:stretch>
            <a:fillRect/>
          </a:stretch>
        </p:blipFill>
        <p:spPr bwMode="auto">
          <a:xfrm>
            <a:off x="10275888" y="0"/>
            <a:ext cx="1439862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7"/>
          <p:cNvSpPr>
            <a:spLocks noChangeArrowheads="1"/>
          </p:cNvSpPr>
          <p:nvPr/>
        </p:nvSpPr>
        <p:spPr bwMode="auto">
          <a:xfrm>
            <a:off x="5635625" y="6542088"/>
            <a:ext cx="914400" cy="2159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108000" tIns="54000" rIns="108000" bIns="54000" anchor="ctr"/>
          <a:lstStyle/>
          <a:p>
            <a:pPr algn="ctr">
              <a:lnSpc>
                <a:spcPct val="110000"/>
              </a:lnSpc>
              <a:buFont typeface="Wingdings" pitchFamily="2" charset="2"/>
              <a:buNone/>
              <a:defRPr/>
            </a:pP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57350" name="cdtRectangle 115 Id57350"/>
          <p:cNvSpPr>
            <a:spLocks noGrp="1" noChangeArrowheads="1"/>
          </p:cNvSpPr>
          <p:nvPr>
            <p:ph type="ctrTitle"/>
          </p:nvPr>
        </p:nvSpPr>
        <p:spPr bwMode="gray">
          <a:xfrm>
            <a:off x="338138" y="4287202"/>
            <a:ext cx="11860212" cy="870014"/>
          </a:xfrm>
          <a:solidFill>
            <a:srgbClr val="D7D7CD">
              <a:alpha val="74000"/>
            </a:srgbClr>
          </a:solidFill>
          <a:ln>
            <a:noFill/>
          </a:ln>
        </p:spPr>
        <p:txBody>
          <a:bodyPr lIns="270000" tIns="144000" rIns="482400" bIns="108000">
            <a:spAutoFit/>
          </a:bodyPr>
          <a:lstStyle>
            <a:lvl1pPr>
              <a:defRPr sz="4000" baseline="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57351" name="cdtRectangle 116 Id57351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338138" y="5157216"/>
            <a:ext cx="11860212" cy="393082"/>
          </a:xfrm>
          <a:solidFill>
            <a:srgbClr val="879BAA"/>
          </a:solidFill>
        </p:spPr>
        <p:txBody>
          <a:bodyPr lIns="270000" tIns="18000" rIns="482400" bIns="36000">
            <a:noAutofit/>
          </a:bodyPr>
          <a:lstStyle>
            <a:lvl1pPr>
              <a:defRPr sz="2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pic>
        <p:nvPicPr>
          <p:cNvPr id="12" name="Picture 11" descr="2020.jpg"/>
          <p:cNvPicPr>
            <a:picLocks noChangeAspect="1"/>
          </p:cNvPicPr>
          <p:nvPr userDrawn="1"/>
        </p:nvPicPr>
        <p:blipFill>
          <a:blip r:embed="rId11" cstate="email"/>
          <a:stretch>
            <a:fillRect/>
          </a:stretch>
        </p:blipFill>
        <p:spPr>
          <a:xfrm>
            <a:off x="376238" y="69850"/>
            <a:ext cx="1885950" cy="22098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8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customer.jpg"/>
          <p:cNvPicPr>
            <a:picLocks noChangeAspect="1"/>
          </p:cNvPicPr>
          <p:nvPr userDrawn="1"/>
        </p:nvPicPr>
        <p:blipFill>
          <a:blip r:embed="rId6" cstate="email"/>
          <a:srcRect/>
          <a:stretch>
            <a:fillRect/>
          </a:stretch>
        </p:blipFill>
        <p:spPr>
          <a:xfrm>
            <a:off x="13173" y="1253018"/>
            <a:ext cx="12172003" cy="5604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27063" y="2014538"/>
            <a:ext cx="11080750" cy="4151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2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gility.jpg"/>
          <p:cNvPicPr>
            <a:picLocks noChangeAspect="1"/>
          </p:cNvPicPr>
          <p:nvPr userDrawn="1"/>
        </p:nvPicPr>
        <p:blipFill>
          <a:blip r:embed="rId6" cstate="email"/>
          <a:srcRect/>
          <a:stretch>
            <a:fillRect/>
          </a:stretch>
        </p:blipFill>
        <p:spPr>
          <a:xfrm>
            <a:off x="13173" y="1253077"/>
            <a:ext cx="12172003" cy="56049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27063" y="2014538"/>
            <a:ext cx="11080750" cy="4151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6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location.jpg"/>
          <p:cNvPicPr>
            <a:picLocks noChangeAspect="1"/>
          </p:cNvPicPr>
          <p:nvPr userDrawn="1"/>
        </p:nvPicPr>
        <p:blipFill>
          <a:blip r:embed="rId6" cstate="email"/>
          <a:srcRect/>
          <a:stretch>
            <a:fillRect/>
          </a:stretch>
        </p:blipFill>
        <p:spPr>
          <a:xfrm>
            <a:off x="13173" y="1253065"/>
            <a:ext cx="12172003" cy="5604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27063" y="2014538"/>
            <a:ext cx="11080750" cy="4151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74935" y="6415972"/>
            <a:ext cx="2846282" cy="365125"/>
          </a:xfrm>
          <a:prstGeom prst="rect">
            <a:avLst/>
          </a:prstGeom>
        </p:spPr>
        <p:txBody>
          <a:bodyPr/>
          <a:lstStyle/>
          <a:p>
            <a:fld id="{3A049A25-388E-4CE1-9CA5-828BCBF2ECC7}" type="datetime1">
              <a:rPr lang="de-DE" smtClean="0"/>
              <a:pPr/>
              <a:t>21.08.2018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32787" y="6415972"/>
            <a:ext cx="3862811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Siemens AG – Unrestricted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099384" y="6426000"/>
            <a:ext cx="1103390" cy="365125"/>
          </a:xfrm>
          <a:prstGeom prst="rect">
            <a:avLst/>
          </a:prstGeom>
        </p:spPr>
        <p:txBody>
          <a:bodyPr/>
          <a:lstStyle/>
          <a:p>
            <a:fld id="{75FBCC07-841C-4161-B209-B016313EB5CE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Picture 2" descr="Keyv_wien1_2542x1907"/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52" t="16121" r="7216" b="58060"/>
          <a:stretch/>
        </p:blipFill>
        <p:spPr bwMode="auto">
          <a:xfrm flipV="1">
            <a:off x="-27017" y="0"/>
            <a:ext cx="12225367" cy="4149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cdtPicture 10 Id11" descr="SIE_Logo_Layer_Petrol_RGB_A3_76mm.wmf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20042" y="1"/>
            <a:ext cx="2306251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dtText Box 133 Id2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1200081" y="5709921"/>
            <a:ext cx="8837582" cy="599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4000" rIns="396000" bIns="0" anchor="ctr"/>
          <a:lstStyle/>
          <a:p>
            <a:pPr algn="r">
              <a:spcBef>
                <a:spcPct val="50000"/>
              </a:spcBef>
              <a:defRPr/>
            </a:pPr>
            <a:r>
              <a:rPr lang="de-DE" sz="1200" b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I DT MC AgileOffice   -    MCAgileOffice.industry@Unrestrictedal.siemens.com</a:t>
            </a: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endParaRPr lang="de-DE" sz="1200" b="1" dirty="0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r">
              <a:spcBef>
                <a:spcPct val="50000"/>
              </a:spcBef>
              <a:defRPr/>
            </a:pPr>
            <a:r>
              <a:rPr lang="de-DE" sz="1000" b="1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intranet.siemens.de/</a:t>
            </a:r>
            <a:r>
              <a:rPr lang="de-DE" sz="1000" b="1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lean</a:t>
            </a:r>
            <a:r>
              <a:rPr lang="de-DE" sz="1000" b="1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-mc</a:t>
            </a:r>
            <a:endParaRPr lang="de-DE" sz="1000" b="1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" name="cdtText Box 101 Id15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6099175" y="0"/>
            <a:ext cx="2118" cy="15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36000" rIns="0" bIns="0"/>
          <a:lstStyle/>
          <a:p>
            <a:pPr algn="ctr">
              <a:spcBef>
                <a:spcPct val="50000"/>
              </a:spcBef>
              <a:defRPr/>
            </a:pPr>
            <a:endParaRPr lang="de-DE" sz="1100" b="1" dirty="0">
              <a:solidFill>
                <a:srgbClr val="99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" name="cdtRectangle 115 Id57350"/>
          <p:cNvSpPr>
            <a:spLocks noGrp="1" noChangeArrowheads="1"/>
          </p:cNvSpPr>
          <p:nvPr>
            <p:ph type="ctrTitle"/>
            <p:custDataLst>
              <p:tags r:id="rId5"/>
            </p:custDataLst>
          </p:nvPr>
        </p:nvSpPr>
        <p:spPr bwMode="gray">
          <a:xfrm>
            <a:off x="334608" y="4149091"/>
            <a:ext cx="11863742" cy="870014"/>
          </a:xfrm>
          <a:solidFill>
            <a:srgbClr val="879BAA"/>
          </a:solidFill>
        </p:spPr>
        <p:txBody>
          <a:bodyPr lIns="270000" tIns="144000" rIns="396000" bIns="108000" anchor="t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 smtClean="0"/>
          </a:p>
        </p:txBody>
      </p:sp>
      <p:sp>
        <p:nvSpPr>
          <p:cNvPr id="16" name="cdtRectangle 116 Id57351"/>
          <p:cNvSpPr>
            <a:spLocks noGrp="1" noChangeArrowheads="1"/>
          </p:cNvSpPr>
          <p:nvPr>
            <p:ph type="subTitle" idx="1"/>
            <p:custDataLst>
              <p:tags r:id="rId6"/>
            </p:custDataLst>
          </p:nvPr>
        </p:nvSpPr>
        <p:spPr bwMode="gray">
          <a:xfrm>
            <a:off x="334608" y="3756008"/>
            <a:ext cx="11863742" cy="393082"/>
          </a:xfrm>
          <a:solidFill>
            <a:srgbClr val="233746">
              <a:alpha val="65000"/>
            </a:srgbClr>
          </a:solidFill>
        </p:spPr>
        <p:txBody>
          <a:bodyPr lIns="270000" tIns="18000" rIns="396000" bIns="36000" anchor="b">
            <a:noAutofit/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2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102823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31446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27063" y="2014538"/>
            <a:ext cx="11080750" cy="4151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adv sup.jpg"/>
          <p:cNvPicPr>
            <a:picLocks noChangeAspect="1"/>
          </p:cNvPicPr>
          <p:nvPr userDrawn="1"/>
        </p:nvPicPr>
        <p:blipFill>
          <a:blip r:embed="rId6" cstate="email"/>
          <a:srcRect/>
          <a:stretch>
            <a:fillRect/>
          </a:stretch>
        </p:blipFill>
        <p:spPr>
          <a:xfrm>
            <a:off x="0" y="1253107"/>
            <a:ext cx="12172003" cy="5604893"/>
          </a:xfrm>
          <a:prstGeom prst="rect">
            <a:avLst/>
          </a:prstGeom>
        </p:spPr>
      </p:pic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27063" y="2014538"/>
            <a:ext cx="11080750" cy="4151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14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enh log.jpg"/>
          <p:cNvPicPr>
            <a:picLocks noChangeAspect="1"/>
          </p:cNvPicPr>
          <p:nvPr userDrawn="1"/>
        </p:nvPicPr>
        <p:blipFill>
          <a:blip r:embed="rId6" cstate="email"/>
          <a:srcRect/>
          <a:stretch>
            <a:fillRect/>
          </a:stretch>
        </p:blipFill>
        <p:spPr>
          <a:xfrm>
            <a:off x="13173" y="1253081"/>
            <a:ext cx="12172003" cy="5604919"/>
          </a:xfrm>
          <a:prstGeom prst="rect">
            <a:avLst/>
          </a:prstGeom>
        </p:spPr>
      </p:pic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27063" y="2014538"/>
            <a:ext cx="11080750" cy="4151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8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dv man.jpg"/>
          <p:cNvPicPr>
            <a:picLocks noChangeAspect="1"/>
          </p:cNvPicPr>
          <p:nvPr userDrawn="1"/>
        </p:nvPicPr>
        <p:blipFill>
          <a:blip r:embed="rId6" cstate="email"/>
          <a:srcRect/>
          <a:stretch>
            <a:fillRect/>
          </a:stretch>
        </p:blipFill>
        <p:spPr>
          <a:xfrm>
            <a:off x="13173" y="1253081"/>
            <a:ext cx="12172003" cy="56049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27063" y="2014538"/>
            <a:ext cx="11080750" cy="4151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2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int dig ent.jpg"/>
          <p:cNvPicPr>
            <a:picLocks noChangeAspect="1"/>
          </p:cNvPicPr>
          <p:nvPr userDrawn="1"/>
        </p:nvPicPr>
        <p:blipFill>
          <a:blip r:embed="rId6" cstate="email"/>
          <a:srcRect/>
          <a:stretch>
            <a:fillRect/>
          </a:stretch>
        </p:blipFill>
        <p:spPr>
          <a:xfrm>
            <a:off x="13173" y="1253077"/>
            <a:ext cx="12172003" cy="56049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27063" y="2014538"/>
            <a:ext cx="11080750" cy="4151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6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ops tran.jpg"/>
          <p:cNvPicPr>
            <a:picLocks noChangeAspect="1"/>
          </p:cNvPicPr>
          <p:nvPr userDrawn="1"/>
        </p:nvPicPr>
        <p:blipFill>
          <a:blip r:embed="rId6" cstate="email"/>
          <a:srcRect/>
          <a:stretch>
            <a:fillRect/>
          </a:stretch>
        </p:blipFill>
        <p:spPr>
          <a:xfrm>
            <a:off x="13173" y="1253080"/>
            <a:ext cx="12172003" cy="5604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27063" y="2014538"/>
            <a:ext cx="11080750" cy="4151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sustain.jpg"/>
          <p:cNvPicPr>
            <a:picLocks noChangeAspect="1"/>
          </p:cNvPicPr>
          <p:nvPr userDrawn="1"/>
        </p:nvPicPr>
        <p:blipFill>
          <a:blip r:embed="rId6" cstate="email"/>
          <a:srcRect/>
          <a:stretch>
            <a:fillRect/>
          </a:stretch>
        </p:blipFill>
        <p:spPr>
          <a:xfrm>
            <a:off x="13173" y="1253077"/>
            <a:ext cx="12172003" cy="56049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27063" y="2014538"/>
            <a:ext cx="11080750" cy="4151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4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product of fut.jpg"/>
          <p:cNvPicPr>
            <a:picLocks noChangeAspect="1"/>
          </p:cNvPicPr>
          <p:nvPr userDrawn="1"/>
        </p:nvPicPr>
        <p:blipFill>
          <a:blip r:embed="rId6" cstate="email"/>
          <a:srcRect/>
          <a:stretch>
            <a:fillRect/>
          </a:stretch>
        </p:blipFill>
        <p:spPr>
          <a:xfrm>
            <a:off x="13173" y="1253081"/>
            <a:ext cx="12172003" cy="56049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27063" y="2014538"/>
            <a:ext cx="11080750" cy="4151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3.xml"/><Relationship Id="rId26" Type="http://schemas.openxmlformats.org/officeDocument/2006/relationships/tags" Target="../tags/tag11.xml"/><Relationship Id="rId39" Type="http://schemas.openxmlformats.org/officeDocument/2006/relationships/tags" Target="../tags/tag24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6.xml"/><Relationship Id="rId34" Type="http://schemas.openxmlformats.org/officeDocument/2006/relationships/tags" Target="../tags/tag19.xml"/><Relationship Id="rId42" Type="http://schemas.openxmlformats.org/officeDocument/2006/relationships/tags" Target="../tags/tag27.xml"/><Relationship Id="rId47" Type="http://schemas.openxmlformats.org/officeDocument/2006/relationships/tags" Target="../tags/tag32.xml"/><Relationship Id="rId50" Type="http://schemas.openxmlformats.org/officeDocument/2006/relationships/image" Target="../media/image2.w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5" Type="http://schemas.openxmlformats.org/officeDocument/2006/relationships/tags" Target="../tags/tag10.xml"/><Relationship Id="rId33" Type="http://schemas.openxmlformats.org/officeDocument/2006/relationships/tags" Target="../tags/tag18.xml"/><Relationship Id="rId38" Type="http://schemas.openxmlformats.org/officeDocument/2006/relationships/tags" Target="../tags/tag23.xml"/><Relationship Id="rId46" Type="http://schemas.openxmlformats.org/officeDocument/2006/relationships/tags" Target="../tags/tag31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20" Type="http://schemas.openxmlformats.org/officeDocument/2006/relationships/tags" Target="../tags/tag5.xml"/><Relationship Id="rId29" Type="http://schemas.openxmlformats.org/officeDocument/2006/relationships/tags" Target="../tags/tag14.xml"/><Relationship Id="rId41" Type="http://schemas.openxmlformats.org/officeDocument/2006/relationships/tags" Target="../tags/tag2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9.xml"/><Relationship Id="rId32" Type="http://schemas.openxmlformats.org/officeDocument/2006/relationships/tags" Target="../tags/tag17.xml"/><Relationship Id="rId37" Type="http://schemas.openxmlformats.org/officeDocument/2006/relationships/tags" Target="../tags/tag22.xml"/><Relationship Id="rId40" Type="http://schemas.openxmlformats.org/officeDocument/2006/relationships/tags" Target="../tags/tag25.xml"/><Relationship Id="rId45" Type="http://schemas.openxmlformats.org/officeDocument/2006/relationships/tags" Target="../tags/tag30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23" Type="http://schemas.openxmlformats.org/officeDocument/2006/relationships/tags" Target="../tags/tag8.xml"/><Relationship Id="rId28" Type="http://schemas.openxmlformats.org/officeDocument/2006/relationships/tags" Target="../tags/tag13.xml"/><Relationship Id="rId36" Type="http://schemas.openxmlformats.org/officeDocument/2006/relationships/tags" Target="../tags/tag21.xml"/><Relationship Id="rId49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4.xml"/><Relationship Id="rId31" Type="http://schemas.openxmlformats.org/officeDocument/2006/relationships/tags" Target="../tags/tag16.xml"/><Relationship Id="rId44" Type="http://schemas.openxmlformats.org/officeDocument/2006/relationships/tags" Target="../tags/tag2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7.xml"/><Relationship Id="rId27" Type="http://schemas.openxmlformats.org/officeDocument/2006/relationships/tags" Target="../tags/tag12.xml"/><Relationship Id="rId30" Type="http://schemas.openxmlformats.org/officeDocument/2006/relationships/tags" Target="../tags/tag15.xml"/><Relationship Id="rId35" Type="http://schemas.openxmlformats.org/officeDocument/2006/relationships/tags" Target="../tags/tag20.xml"/><Relationship Id="rId43" Type="http://schemas.openxmlformats.org/officeDocument/2006/relationships/tags" Target="../tags/tag28.xml"/><Relationship Id="rId48" Type="http://schemas.openxmlformats.org/officeDocument/2006/relationships/oleObject" Target="../embeddings/oleObject1.bin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2" hidden="1"/>
          <p:cNvGraphicFramePr>
            <a:graphicFrameLocks noChangeAspect="1"/>
          </p:cNvGraphicFramePr>
          <p:nvPr>
            <p:custDataLst>
              <p:tags r:id="rId17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" name="think-cell Slide" r:id="rId48" imgW="360" imgH="360" progId="">
                  <p:embed/>
                </p:oleObj>
              </mc:Choice>
              <mc:Fallback>
                <p:oleObj name="think-cell Slide" r:id="rId48" imgW="360" imgH="360" progId="">
                  <p:embed/>
                  <p:pic>
                    <p:nvPicPr>
                      <p:cNvPr id="0" name="Picture 1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cdtRectangle 12 Id15"/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0" y="0"/>
            <a:ext cx="12198350" cy="12684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27" name="cdtRectangle 115 Id3078"/>
          <p:cNvSpPr>
            <a:spLocks noGrp="1" noChangeArrowheads="1"/>
          </p:cNvSpPr>
          <p:nvPr>
            <p:ph type="title"/>
            <p:custDataLst>
              <p:tags r:id="rId19"/>
            </p:custDataLst>
          </p:nvPr>
        </p:nvSpPr>
        <p:spPr bwMode="auto">
          <a:xfrm>
            <a:off x="0" y="0"/>
            <a:ext cx="1219835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Titelmasterformat durch Klicken bearbeiten</a:t>
            </a:r>
          </a:p>
        </p:txBody>
      </p:sp>
      <p:sp>
        <p:nvSpPr>
          <p:cNvPr id="1028" name="cdtRectangle 116 Id3079"/>
          <p:cNvSpPr>
            <a:spLocks noGrp="1" noChangeArrowheads="1"/>
          </p:cNvSpPr>
          <p:nvPr>
            <p:ph type="body" idx="1"/>
            <p:custDataLst>
              <p:tags r:id="rId20"/>
            </p:custDataLst>
          </p:nvPr>
        </p:nvSpPr>
        <p:spPr bwMode="auto">
          <a:xfrm>
            <a:off x="627063" y="1412875"/>
            <a:ext cx="8208962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Textmasterformat bearbeiten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29" name="cdtPicture 10 Id10" descr="SIE_Logo_Layer_Petrol_RGB_A3_76mm.wmf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50" cstate="email"/>
          <a:srcRect/>
          <a:stretch>
            <a:fillRect/>
          </a:stretch>
        </p:blipFill>
        <p:spPr bwMode="auto">
          <a:xfrm>
            <a:off x="10275888" y="0"/>
            <a:ext cx="1439862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cdtText Box 133 Id16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0" y="6418263"/>
            <a:ext cx="121983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26400" tIns="144000" rIns="3211200" bIns="0" anchor="ctr"/>
          <a:lstStyle/>
          <a:p>
            <a:pPr>
              <a:lnSpc>
                <a:spcPct val="0"/>
              </a:lnSpc>
              <a:defRPr/>
            </a:pPr>
            <a:fld id="{71E17E19-ED0D-44D0-9DC7-96AF76B0068C}" type="datetime7">
              <a:rPr lang="en-GB" sz="800" b="1">
                <a:solidFill>
                  <a:schemeClr val="accent1"/>
                </a:solidFill>
              </a:rPr>
              <a:pPr>
                <a:lnSpc>
                  <a:spcPct val="0"/>
                </a:lnSpc>
                <a:defRPr/>
              </a:pPr>
              <a:t>Aug-18</a:t>
            </a:fld>
            <a:endParaRPr lang="en-US" sz="800" b="1" dirty="0">
              <a:solidFill>
                <a:schemeClr val="accent1"/>
              </a:solidFill>
            </a:endParaRPr>
          </a:p>
          <a:p>
            <a:pPr>
              <a:defRPr/>
            </a:pPr>
            <a:r>
              <a:rPr lang="en-GB" sz="800" b="1" smtClean="0">
                <a:solidFill>
                  <a:schemeClr val="accent1"/>
                </a:solidFill>
              </a:rPr>
              <a:t>Unrestricted © Siemens plc 2015 All rights reserved.</a:t>
            </a:r>
            <a:endParaRPr lang="en-US" sz="800" b="1" dirty="0">
              <a:solidFill>
                <a:schemeClr val="accent1"/>
              </a:solidFill>
            </a:endParaRPr>
          </a:p>
        </p:txBody>
      </p:sp>
      <p:sp>
        <p:nvSpPr>
          <p:cNvPr id="1031" name="cdtTextBox 13 Id19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3787775" y="6500813"/>
            <a:ext cx="841057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482400" bIns="115200"/>
          <a:lstStyle/>
          <a:p>
            <a:pPr algn="r">
              <a:defRPr/>
            </a:pPr>
            <a:r>
              <a:rPr lang="en-GB" sz="800" b="1" dirty="0"/>
              <a:t>DF MC MF-CON</a:t>
            </a:r>
          </a:p>
          <a:p>
            <a:pPr algn="r">
              <a:defRPr/>
            </a:pPr>
            <a:r>
              <a:rPr lang="en-GB" sz="800" b="1" dirty="0"/>
              <a:t>Presentation Template </a:t>
            </a:r>
            <a:r>
              <a:rPr lang="en-GB" sz="800" b="1" dirty="0" err="1"/>
              <a:t>V.1.0</a:t>
            </a:r>
            <a:endParaRPr lang="en-GB" sz="800" b="1" dirty="0"/>
          </a:p>
          <a:p>
            <a:pPr algn="r">
              <a:defRPr/>
            </a:pPr>
            <a:r>
              <a:rPr lang="en-US" sz="800" b="1" dirty="0" err="1" smtClean="0"/>
              <a:t>TP585</a:t>
            </a:r>
            <a:r>
              <a:rPr lang="en-US" sz="800" b="1" dirty="0" smtClean="0"/>
              <a:t>-007</a:t>
            </a:r>
            <a:endParaRPr lang="en-GB" sz="800" b="1" dirty="0"/>
          </a:p>
        </p:txBody>
      </p:sp>
      <p:sp>
        <p:nvSpPr>
          <p:cNvPr id="1032" name="cdtText Box 101 Id20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36000" rIns="0" bIns="0"/>
          <a:lstStyle/>
          <a:p>
            <a:pPr algn="ctr">
              <a:spcBef>
                <a:spcPct val="50000"/>
              </a:spcBef>
              <a:defRPr/>
            </a:pPr>
            <a:endParaRPr lang="en-US" sz="1100" b="1">
              <a:solidFill>
                <a:srgbClr val="990000"/>
              </a:solidFill>
            </a:endParaRPr>
          </a:p>
        </p:txBody>
      </p:sp>
      <p:cxnSp>
        <p:nvCxnSpPr>
          <p:cNvPr id="1033" name="cdtMasterTags_CL1 Id3072"/>
          <p:cNvCxnSpPr>
            <a:cxnSpLocks noChangeShapeType="1"/>
          </p:cNvCxnSpPr>
          <p:nvPr>
            <p:custDataLst>
              <p:tags r:id="rId2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034" name="cdtMasterTags_CL2 Id3073"/>
          <p:cNvCxnSpPr>
            <a:cxnSpLocks noChangeShapeType="1"/>
          </p:cNvCxnSpPr>
          <p:nvPr>
            <p:custDataLst>
              <p:tags r:id="rId2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035" name="cdtMasterTags_CL3 Id3074"/>
          <p:cNvCxnSpPr>
            <a:cxnSpLocks noChangeShapeType="1"/>
          </p:cNvCxnSpPr>
          <p:nvPr>
            <p:custDataLst>
              <p:tags r:id="rId2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036" name="cdtMasterTags_CL4 Id3075"/>
          <p:cNvCxnSpPr>
            <a:cxnSpLocks noChangeShapeType="1"/>
          </p:cNvCxnSpPr>
          <p:nvPr>
            <p:custDataLst>
              <p:tags r:id="rId2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037" name="cdtMasterTags_CL5 Id3076"/>
          <p:cNvCxnSpPr>
            <a:cxnSpLocks noChangeShapeType="1"/>
          </p:cNvCxnSpPr>
          <p:nvPr>
            <p:custDataLst>
              <p:tags r:id="rId2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038" name="cdtMasterTags_CL6 Id3077"/>
          <p:cNvCxnSpPr>
            <a:cxnSpLocks noChangeShapeType="1"/>
          </p:cNvCxnSpPr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039" name="cdtMasterTags_CL7 Id3080"/>
          <p:cNvCxnSpPr>
            <a:cxnSpLocks noChangeShapeType="1"/>
          </p:cNvCxnSpPr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040" name="cdtMasterTags_CL8 Id3081"/>
          <p:cNvCxnSpPr>
            <a:cxnSpLocks noChangeShapeType="1"/>
          </p:cNvCxnSpPr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041" name="cdtMasterTags_CL9 Id3082"/>
          <p:cNvCxnSpPr>
            <a:cxnSpLocks noChangeShapeType="1"/>
          </p:cNvCxnSpPr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042" name="cdtMasterTags_CL10 Id3083"/>
          <p:cNvCxnSpPr>
            <a:cxnSpLocks noChangeShapeType="1"/>
          </p:cNvCxnSpPr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043" name="cdtMasterTags_CL11 Id3084"/>
          <p:cNvCxnSpPr>
            <a:cxnSpLocks noChangeShapeType="1"/>
          </p:cNvCxnSpPr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044" name="cdtMasterTags_CL12 Id3085"/>
          <p:cNvCxnSpPr>
            <a:cxnSpLocks noChangeShapeType="1"/>
          </p:cNvCxnSpPr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045" name="cdtMasterTags_CL13 Id3086"/>
          <p:cNvCxnSpPr>
            <a:cxnSpLocks noChangeShapeType="1"/>
          </p:cNvCxnSpPr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046" name="cdtMasterTags_CL14 Id3087"/>
          <p:cNvCxnSpPr>
            <a:cxnSpLocks noChangeShapeType="1"/>
          </p:cNvCxnSpPr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047" name="cdtMasterTags_CL15 Id3088"/>
          <p:cNvCxnSpPr>
            <a:cxnSpLocks noChangeShapeType="1"/>
          </p:cNvCxnSpPr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048" name="cdtMasterTags_CL16 Id3089"/>
          <p:cNvCxnSpPr>
            <a:cxnSpLocks noChangeShapeType="1"/>
          </p:cNvCxnSpPr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049" name="cdtMasterTags_CL17 Id3090"/>
          <p:cNvCxnSpPr>
            <a:cxnSpLocks noChangeShapeType="1"/>
          </p:cNvCxnSpPr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050" name="cdtMasterTags_CL18 Id3091"/>
          <p:cNvCxnSpPr>
            <a:cxnSpLocks noChangeShapeType="1"/>
          </p:cNvCxnSpPr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051" name="cdtMasterTags_CL19 Id3092"/>
          <p:cNvCxnSpPr>
            <a:cxnSpLocks noChangeShapeType="1"/>
          </p:cNvCxnSpPr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052" name="cdtMasterTags_CL20 Id3093"/>
          <p:cNvCxnSpPr>
            <a:cxnSpLocks noChangeShapeType="1"/>
          </p:cNvCxnSpPr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053" name="cdtMasterTags_CL21 Id3094"/>
          <p:cNvCxnSpPr>
            <a:cxnSpLocks noChangeShapeType="1"/>
          </p:cNvCxnSpPr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054" name="cdtMasterTags_CL22 Id3095"/>
          <p:cNvCxnSpPr>
            <a:cxnSpLocks noChangeShapeType="1"/>
          </p:cNvCxnSpPr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055" name="cdtMasterTags"/>
          <p:cNvCxnSpPr>
            <a:cxnSpLocks noChangeShapeType="1"/>
          </p:cNvCxnSpPr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sp>
        <p:nvSpPr>
          <p:cNvPr id="1056" name="TextBox 33"/>
          <p:cNvSpPr txBox="1">
            <a:spLocks noChangeArrowheads="1"/>
          </p:cNvSpPr>
          <p:nvPr/>
        </p:nvSpPr>
        <p:spPr bwMode="auto">
          <a:xfrm>
            <a:off x="5748338" y="6637338"/>
            <a:ext cx="954087" cy="13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GB" sz="800" b="1">
                <a:solidFill>
                  <a:schemeClr val="accent1"/>
                </a:solidFill>
              </a:rPr>
              <a:t>Page </a:t>
            </a:r>
            <a:fld id="{28BFB2AD-9ED9-4638-A55E-CE69A0296D46}" type="slidenum">
              <a:rPr lang="en-GB" sz="800" b="1">
                <a:solidFill>
                  <a:schemeClr val="accent1"/>
                </a:solidFill>
              </a:rPr>
              <a:pPr>
                <a:lnSpc>
                  <a:spcPct val="110000"/>
                </a:lnSpc>
                <a:defRPr/>
              </a:pPr>
              <a:t>‹#›</a:t>
            </a:fld>
            <a:endParaRPr lang="en-GB" sz="800" b="1">
              <a:solidFill>
                <a:schemeClr val="accen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4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000000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000000"/>
          </a:solidFill>
          <a:latin typeface="Arial" charset="0"/>
          <a:ea typeface="ＭＳ Ｐゴシック" charset="-128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000000"/>
          </a:solidFill>
          <a:latin typeface="Arial" charset="0"/>
          <a:ea typeface="ＭＳ Ｐゴシック" charset="-128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000000"/>
          </a:solidFill>
          <a:latin typeface="Arial" charset="0"/>
          <a:ea typeface="ＭＳ Ｐゴシック" charset="-128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000000"/>
          </a:solidFill>
          <a:latin typeface="Arial" charset="0"/>
          <a:ea typeface="ＭＳ Ｐゴシック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charset="0"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www.youtube.com/embed/H0_yKBitO8M?autoplay=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nline-stopwatch.com/countdown/" TargetMode="External"/><Relationship Id="rId4" Type="http://schemas.openxmlformats.org/officeDocument/2006/relationships/hyperlink" Target="https://www.youtube.com/watch?v=H0_yKBitO8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youtube.com/embed/502ILHjX9EE?autoplay=1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7877" y="2042962"/>
            <a:ext cx="1092590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cs-CZ" sz="40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</a:rPr>
              <a:t>HOW TO LIVE AND SURVIVE LEAN </a:t>
            </a:r>
            <a:r>
              <a:rPr lang="en-US" sz="40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</a:rPr>
              <a:t>&amp; AGILE IN DAILY BUSINESS</a:t>
            </a:r>
            <a:endParaRPr lang="en-US" sz="40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10640" y="4841628"/>
            <a:ext cx="4497193" cy="12187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Martin Laza 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CT RDA DS EU CZ PD AP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fr-FR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Oto Guertler 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CT RDA DS EU CZ DF FA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fr-FR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Olga Sebestova 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CT RDA DS EU CZ RA QM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fr-FR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Andrej Cizmar 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CT RDA DS EU CZ RA HW</a:t>
            </a:r>
            <a:endParaRPr lang="en-US" dirty="0" err="1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554308" y="6013938"/>
            <a:ext cx="2497015" cy="844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pic>
        <p:nvPicPr>
          <p:cNvPr id="53250" name="Picture 2" descr="C:\Users\z001tydw\AppData\Local\Microsoft\Windows\Temporary Internet Files\Content.IE5\90CSWJ4S\How_Flexible_Is_Your_BI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0406" y="4212573"/>
            <a:ext cx="3048000" cy="1847850"/>
          </a:xfrm>
          <a:prstGeom prst="rect">
            <a:avLst/>
          </a:prstGeom>
          <a:noFill/>
        </p:spPr>
      </p:pic>
      <p:pic>
        <p:nvPicPr>
          <p:cNvPr id="53251" name="Picture 3" descr="C:\Users\z001tydw\AppData\Local\Microsoft\Windows\Temporary Internet Files\Content.IE5\19OKCX2L\agile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47747" y="1680964"/>
            <a:ext cx="1978025" cy="142170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Inhaltsplatzhalter 8"/>
          <p:cNvSpPr txBox="1">
            <a:spLocks/>
          </p:cNvSpPr>
          <p:nvPr/>
        </p:nvSpPr>
        <p:spPr bwMode="auto">
          <a:xfrm>
            <a:off x="510344" y="1591651"/>
            <a:ext cx="6932380" cy="344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Helvetica Neue Light" charset="0"/>
                <a:cs typeface="Arial" pitchFamily="34" charset="0"/>
              </a:rPr>
              <a:t>Vision for landing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Helvetica Neue Light" charset="0"/>
                <a:cs typeface="Arial" pitchFamily="34" charset="0"/>
              </a:rPr>
              <a:t> on the moon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Helvetica Neue Light" charset="0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Helvetica Neue Light" charset="0"/>
                <a:cs typeface="Arial" pitchFamily="34" charset="0"/>
              </a:rPr>
              <a:t>"I believe that this nation should commit itself to achieving the goal, before this decade is out, of landing a man on the moon</a:t>
            </a:r>
            <a:r>
              <a:rPr kumimoji="0" lang="cs-CZ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Helvetica Neue Light" charset="0"/>
                <a:cs typeface="Arial" pitchFamily="34" charset="0"/>
              </a:rPr>
              <a:t> and returning him safely to the Earth.“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Helvetica Neue Light" charset="0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feld 1"/>
          <p:cNvSpPr txBox="1">
            <a:spLocks noChangeArrowheads="1"/>
          </p:cNvSpPr>
          <p:nvPr/>
        </p:nvSpPr>
        <p:spPr bwMode="auto">
          <a:xfrm>
            <a:off x="535220" y="5776499"/>
            <a:ext cx="47513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Aharoni" pitchFamily="2" charset="-79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  <a:cs typeface="Aharoni" pitchFamily="2" charset="-79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  <a:cs typeface="Aharoni" pitchFamily="2" charset="-79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  <a:cs typeface="Aharoni" pitchFamily="2" charset="-79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  <a:cs typeface="Aharoni" pitchFamily="2" charset="-79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  <a:cs typeface="Aharoni" pitchFamily="2" charset="-79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  <a:cs typeface="Aharoni" pitchFamily="2" charset="-79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  <a:cs typeface="Aharoni" pitchFamily="2" charset="-79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  <a:cs typeface="Aharoni" pitchFamily="2" charset="-79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President Kennedy, May 25, 1961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0344" y="620494"/>
            <a:ext cx="26805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 b="1" dirty="0" smtClean="0">
                <a:solidFill>
                  <a:schemeClr val="bg2">
                    <a:lumMod val="50000"/>
                  </a:schemeClr>
                </a:solidFill>
              </a:rPr>
              <a:t>Product vision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9448800" y="6013938"/>
            <a:ext cx="2497015" cy="844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" r="2766"/>
          <a:stretch>
            <a:fillRect/>
          </a:stretch>
        </p:blipFill>
        <p:spPr bwMode="auto">
          <a:xfrm>
            <a:off x="8184942" y="1591651"/>
            <a:ext cx="3508375" cy="464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74127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Inhaltsplatzhalter 1"/>
          <p:cNvSpPr txBox="1">
            <a:spLocks/>
          </p:cNvSpPr>
          <p:nvPr/>
        </p:nvSpPr>
        <p:spPr bwMode="auto">
          <a:xfrm>
            <a:off x="510344" y="1540361"/>
            <a:ext cx="422751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cs typeface="Arial" pitchFamily="34" charset="0"/>
              </a:rPr>
              <a:t>Template: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FOR &lt;target customer&gt;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WHO &lt;statement of the need&gt;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THE &lt;product name&gt;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IS A &lt;product category&gt;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THAT &lt;key benefit&gt;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UNLIKE &lt;primary competitor&gt;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OUR PRODUCT &lt;further differentiation&gt;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(From Geoffrey Moore, Crossing the Chasm)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879BAA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de-DE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5927453" y="1622422"/>
            <a:ext cx="6018362" cy="45259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>
                <a:srgbClr val="879BAA"/>
              </a:buClr>
              <a:buFont typeface="Arial" pitchFamily="34" charset="0"/>
              <a:buNone/>
              <a:defRPr/>
            </a:pP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Example:</a:t>
            </a:r>
            <a:endParaRPr lang="cs-CZ" sz="2000" b="1" dirty="0" smtClean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0" indent="0" fontAlgn="auto">
              <a:spcAft>
                <a:spcPts val="0"/>
              </a:spcAft>
              <a:buClr>
                <a:srgbClr val="879BAA"/>
              </a:buClr>
              <a:buFont typeface="Arial" pitchFamily="34" charset="0"/>
              <a:buNone/>
              <a:defRPr/>
            </a:pPr>
            <a:endParaRPr lang="en-US" sz="2000" b="1" dirty="0" smtClean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0" indent="0" fontAlgn="auto">
              <a:spcAft>
                <a:spcPts val="0"/>
              </a:spcAft>
              <a:buClr>
                <a:srgbClr val="879BAA"/>
              </a:buClr>
              <a:buFont typeface="Arial" pitchFamily="34" charset="0"/>
              <a:buNone/>
              <a:defRPr/>
            </a:pP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the OEM,</a:t>
            </a:r>
            <a:endParaRPr lang="cs-CZ" sz="20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fontAlgn="auto">
              <a:spcAft>
                <a:spcPts val="0"/>
              </a:spcAft>
              <a:buClr>
                <a:srgbClr val="879BAA"/>
              </a:buClr>
              <a:buFont typeface="Arial" pitchFamily="34" charset="0"/>
              <a:buNone/>
              <a:defRPr/>
            </a:pP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who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wants to commission a drive,</a:t>
            </a:r>
            <a:endParaRPr lang="cs-CZ" sz="20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fontAlgn="auto">
              <a:spcAft>
                <a:spcPts val="0"/>
              </a:spcAft>
              <a:buClr>
                <a:srgbClr val="879BAA"/>
              </a:buClr>
              <a:buFont typeface="Arial" pitchFamily="34" charset="0"/>
              <a:buNone/>
              <a:defRPr/>
            </a:pP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trace functionality </a:t>
            </a:r>
          </a:p>
          <a:p>
            <a:pPr marL="0" indent="0" fontAlgn="auto">
              <a:spcAft>
                <a:spcPts val="0"/>
              </a:spcAft>
              <a:buClr>
                <a:srgbClr val="879BAA"/>
              </a:buClr>
              <a:buFont typeface="Arial" pitchFamily="34" charset="0"/>
              <a:buNone/>
              <a:defRPr/>
            </a:pP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is a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diagnostic support tool,</a:t>
            </a:r>
          </a:p>
          <a:p>
            <a:pPr marL="0" indent="0" fontAlgn="auto">
              <a:spcAft>
                <a:spcPts val="0"/>
              </a:spcAft>
              <a:buClr>
                <a:srgbClr val="879BAA"/>
              </a:buClr>
              <a:buFont typeface="Arial" pitchFamily="34" charset="0"/>
              <a:buNone/>
              <a:defRPr/>
            </a:pP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that can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drastically  reduce the commissioning time </a:t>
            </a:r>
          </a:p>
          <a:p>
            <a:pPr marL="0" indent="0" fontAlgn="auto">
              <a:spcAft>
                <a:spcPts val="0"/>
              </a:spcAft>
              <a:buClr>
                <a:srgbClr val="879BAA"/>
              </a:buClr>
              <a:buFont typeface="Arial" pitchFamily="34" charset="0"/>
              <a:buNone/>
              <a:defRPr/>
            </a:pPr>
            <a:r>
              <a:rPr lang="cs-CZ" sz="2000" b="1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Unlike</a:t>
            </a: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the drive of company XXXX</a:t>
            </a:r>
          </a:p>
          <a:p>
            <a:pPr marL="0" indent="0" fontAlgn="auto">
              <a:spcAft>
                <a:spcPts val="0"/>
              </a:spcAft>
              <a:buClr>
                <a:srgbClr val="879BAA"/>
              </a:buClr>
              <a:buFont typeface="Arial" pitchFamily="34" charset="0"/>
              <a:buNone/>
              <a:defRPr/>
            </a:pP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Our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trace adjusts  automatically to the required recording time and …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Gerade Verbindung 9"/>
          <p:cNvCxnSpPr/>
          <p:nvPr/>
        </p:nvCxnSpPr>
        <p:spPr>
          <a:xfrm>
            <a:off x="5498123" y="1540361"/>
            <a:ext cx="0" cy="4525963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</a:ln>
          <a:effectLst/>
        </p:spPr>
      </p:cxnSp>
      <p:sp>
        <p:nvSpPr>
          <p:cNvPr id="6" name="Rectangle 5"/>
          <p:cNvSpPr/>
          <p:nvPr/>
        </p:nvSpPr>
        <p:spPr>
          <a:xfrm>
            <a:off x="510344" y="620494"/>
            <a:ext cx="2561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 b="1" dirty="0" smtClean="0">
                <a:solidFill>
                  <a:schemeClr val="bg2">
                    <a:lumMod val="50000"/>
                  </a:schemeClr>
                </a:solidFill>
              </a:rPr>
              <a:t>Elevator pitch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9448800" y="6013938"/>
            <a:ext cx="2497015" cy="844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pic>
        <p:nvPicPr>
          <p:cNvPr id="57346" name="Picture 2" descr="C:\Users\z001tydw\AppData\Local\Microsoft\Windows\Temporary Internet Files\Content.IE5\2UVEH6YD\achievement-703442_960_72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62492" y="4949690"/>
            <a:ext cx="1383323" cy="15394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9988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344" y="620494"/>
            <a:ext cx="4301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 b="1" dirty="0" smtClean="0">
                <a:solidFill>
                  <a:schemeClr val="bg2">
                    <a:lumMod val="50000"/>
                  </a:schemeClr>
                </a:solidFill>
              </a:rPr>
              <a:t>Epic, user stories, tasks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Inhaltsplatzhalter 8"/>
          <p:cNvSpPr txBox="1">
            <a:spLocks/>
          </p:cNvSpPr>
          <p:nvPr/>
        </p:nvSpPr>
        <p:spPr bwMode="auto">
          <a:xfrm>
            <a:off x="510344" y="1445965"/>
            <a:ext cx="8229600" cy="145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de-DE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cs typeface="Arial" pitchFamily="34" charset="0"/>
              </a:rPr>
              <a:t>User Story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“short, simple description of a feature told from the perspective of the person who needs the feature (usually a user or customer)”</a:t>
            </a:r>
          </a:p>
        </p:txBody>
      </p:sp>
      <p:sp>
        <p:nvSpPr>
          <p:cNvPr id="8" name="Inhaltsplatzhalter 8"/>
          <p:cNvSpPr txBox="1">
            <a:spLocks/>
          </p:cNvSpPr>
          <p:nvPr/>
        </p:nvSpPr>
        <p:spPr>
          <a:xfrm>
            <a:off x="510344" y="2852910"/>
            <a:ext cx="3378819" cy="33623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auto">
              <a:spcAft>
                <a:spcPts val="0"/>
              </a:spcAft>
              <a:buNone/>
              <a:defRPr/>
            </a:pPr>
            <a:r>
              <a:rPr lang="de-DE" sz="20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Template: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de-DE" sz="2000" dirty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As a  &lt; role&gt;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de-DE" sz="2000" dirty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 want &lt; goal/desire &gt;,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de-DE" sz="2000" dirty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200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de-DE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 that &lt; benefit&gt;</a:t>
            </a:r>
            <a:endParaRPr lang="de-DE" sz="2000" dirty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defRPr/>
            </a:pPr>
            <a:endParaRPr lang="de-DE" sz="20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Inhaltsplatzhalter 8"/>
          <p:cNvSpPr txBox="1">
            <a:spLocks/>
          </p:cNvSpPr>
          <p:nvPr/>
        </p:nvSpPr>
        <p:spPr>
          <a:xfrm>
            <a:off x="6315569" y="2852910"/>
            <a:ext cx="5665415" cy="312585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Example:</a:t>
            </a:r>
            <a:endParaRPr lang="cs-CZ" sz="2000" b="1" dirty="0" smtClean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de-DE" sz="2000" dirty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2000" b="1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As a </a:t>
            </a:r>
            <a:r>
              <a:rPr lang="de-DE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user, who often uses </a:t>
            </a:r>
            <a:r>
              <a:rPr lang="de-DE" sz="2000" dirty="0" err="1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de-DE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000" dirty="0" err="1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website</a:t>
            </a:r>
            <a:endParaRPr lang="cs-CZ" sz="20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de-DE" sz="2000" dirty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2000" b="1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 </a:t>
            </a:r>
            <a:r>
              <a:rPr lang="de-DE" sz="2000" b="1" dirty="0" err="1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want</a:t>
            </a:r>
            <a:r>
              <a:rPr lang="de-DE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the system to save my customer </a:t>
            </a:r>
            <a:r>
              <a:rPr lang="de-DE" sz="2000" dirty="0" err="1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data</a:t>
            </a:r>
            <a:r>
              <a:rPr lang="de-DE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,</a:t>
            </a:r>
            <a:endParaRPr lang="cs-CZ" sz="20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de-DE" sz="20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z="2000" b="1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so that </a:t>
            </a:r>
            <a:r>
              <a:rPr lang="de-DE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 can do my </a:t>
            </a:r>
            <a:r>
              <a:rPr lang="de-DE" sz="2000" dirty="0" err="1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shopping</a:t>
            </a:r>
            <a:r>
              <a:rPr lang="de-DE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000" dirty="0" err="1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faster</a:t>
            </a: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de-DE" sz="2000" dirty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defRPr/>
            </a:pPr>
            <a:endParaRPr lang="de-DE" sz="20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Gerade Verbindung 9"/>
          <p:cNvCxnSpPr/>
          <p:nvPr/>
        </p:nvCxnSpPr>
        <p:spPr>
          <a:xfrm>
            <a:off x="5498123" y="2852910"/>
            <a:ext cx="0" cy="3213414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</a:ln>
          <a:effectLst/>
        </p:spPr>
      </p:cxnSp>
      <p:sp>
        <p:nvSpPr>
          <p:cNvPr id="15" name="Rectangle 14"/>
          <p:cNvSpPr/>
          <p:nvPr/>
        </p:nvSpPr>
        <p:spPr bwMode="auto">
          <a:xfrm>
            <a:off x="9448800" y="6013938"/>
            <a:ext cx="2497015" cy="844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5897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344" y="620494"/>
            <a:ext cx="25795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 b="1" dirty="0" smtClean="0">
                <a:solidFill>
                  <a:schemeClr val="bg2">
                    <a:lumMod val="50000"/>
                  </a:schemeClr>
                </a:solidFill>
              </a:rPr>
              <a:t>AC, DoD, DoR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9448800" y="6013938"/>
            <a:ext cx="2497015" cy="844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717432" y="2848708"/>
            <a:ext cx="3411416" cy="284870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b="1" dirty="0" smtClean="0">
                <a:solidFill>
                  <a:schemeClr val="accent1">
                    <a:lumMod val="50000"/>
                  </a:schemeClr>
                </a:solidFill>
              </a:rPr>
              <a:t>Task</a:t>
            </a:r>
            <a:endParaRPr lang="cs-CZ" sz="1800" b="1" dirty="0" err="1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97523" y="2848706"/>
            <a:ext cx="949569" cy="284870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vert270"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cs-CZ" sz="1800" b="1" dirty="0" smtClean="0">
                <a:solidFill>
                  <a:schemeClr val="accent1">
                    <a:lumMod val="50000"/>
                  </a:schemeClr>
                </a:solidFill>
              </a:rPr>
              <a:t>Definition of Ready (DoR)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205049" y="2848704"/>
            <a:ext cx="949569" cy="284870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vert270"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cs-CZ" sz="1800" b="1" dirty="0" smtClean="0">
                <a:solidFill>
                  <a:schemeClr val="accent1">
                    <a:lumMod val="50000"/>
                  </a:schemeClr>
                </a:solidFill>
              </a:rPr>
              <a:t>Definition of Done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cs-CZ" sz="1800" b="1" dirty="0" smtClean="0">
                <a:solidFill>
                  <a:schemeClr val="accent1">
                    <a:lumMod val="50000"/>
                  </a:schemeClr>
                </a:solidFill>
              </a:rPr>
              <a:t> (DoD)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717432" y="1887416"/>
            <a:ext cx="3411416" cy="8792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cs-CZ" sz="1800" b="1" dirty="0" smtClean="0">
                <a:solidFill>
                  <a:schemeClr val="accent1">
                    <a:lumMod val="50000"/>
                  </a:schemeClr>
                </a:solidFill>
              </a:rPr>
              <a:t>Acceptance Criteria (</a:t>
            </a:r>
            <a:r>
              <a:rPr lang="en-US" sz="1800" b="1" dirty="0" smtClean="0">
                <a:solidFill>
                  <a:schemeClr val="accent1">
                    <a:lumMod val="50000"/>
                  </a:schemeClr>
                </a:solidFill>
              </a:rPr>
              <a:t>AC</a:t>
            </a:r>
            <a:r>
              <a:rPr lang="cs-CZ" sz="1800" b="1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7692" y="1645476"/>
            <a:ext cx="5498123" cy="47028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Acceptance criteria</a:t>
            </a:r>
            <a:r>
              <a:rPr lang="cs-CZ" sz="16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(AC)</a:t>
            </a:r>
            <a:endParaRPr lang="en-US" sz="1600" b="1" dirty="0" smtClean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itchFamily="34" charset="0"/>
              <a:buChar char="•"/>
            </a:pPr>
            <a:r>
              <a:rPr lang="cs-CZ" sz="16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to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clarify what the team should build before they start 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work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cs-CZ" sz="16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to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ensure everyone has a common understanding of the </a:t>
            </a:r>
            <a:r>
              <a:rPr lang="cs-CZ" sz="1600" dirty="0" smtClean="0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lang="cs-CZ" sz="16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..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problem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cs-CZ" sz="16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to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help the team members know when the Story is </a:t>
            </a:r>
            <a:r>
              <a:rPr lang="cs-CZ" sz="16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.. ..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complete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cs-CZ" sz="16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to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help verify the Story via automated tests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of Done</a:t>
            </a:r>
            <a:r>
              <a:rPr lang="cs-CZ" sz="16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(DoD)</a:t>
            </a:r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an agreement between Development Team and the Product Owner on what needs to be completed for each user story – and it is often standardized across the company in order to guarantee consistent delivery of 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quality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of Ready</a:t>
            </a:r>
            <a:r>
              <a:rPr lang="cs-CZ" sz="16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(DoR)</a:t>
            </a:r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cs-CZ" sz="1600" u="sng" dirty="0">
                <a:solidFill>
                  <a:schemeClr val="bg2">
                    <a:lumMod val="50000"/>
                  </a:schemeClr>
                </a:solidFill>
              </a:rPr>
              <a:t>clear, feasible and </a:t>
            </a:r>
            <a:r>
              <a:rPr lang="cs-CZ" sz="1600" u="sng" dirty="0" smtClean="0">
                <a:solidFill>
                  <a:schemeClr val="bg2">
                    <a:lumMod val="50000"/>
                  </a:schemeClr>
                </a:solidFill>
              </a:rPr>
              <a:t>testable</a:t>
            </a:r>
            <a:r>
              <a:rPr lang="en-US" sz="1600" u="sng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cs-CZ" sz="1600" dirty="0" smtClean="0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cs-CZ" sz="1600" dirty="0">
                <a:solidFill>
                  <a:schemeClr val="bg2">
                    <a:lumMod val="50000"/>
                  </a:schemeClr>
                </a:solidFill>
              </a:rPr>
              <a:t>garbage in, garbage out</a:t>
            </a:r>
            <a:r>
              <a:rPr lang="cs-CZ" sz="1600" dirty="0" smtClean="0">
                <a:solidFill>
                  <a:schemeClr val="bg2">
                    <a:lumMod val="50000"/>
                  </a:schemeClr>
                </a:solidFill>
              </a:rPr>
              <a:t>”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16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- is deliberately</a:t>
            </a:r>
            <a:r>
              <a:rPr lang="cs-CZ" sz="16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vague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, allowing the precise details that will help the implementation to be discovered at the last responsible moment. Acceptance Criteria are the precise details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. </a:t>
            </a:r>
            <a:endParaRPr lang="cs-CZ" sz="1400" dirty="0" err="1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8773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344" y="620494"/>
            <a:ext cx="71978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 b="1" dirty="0" smtClean="0">
                <a:solidFill>
                  <a:schemeClr val="bg2">
                    <a:lumMod val="50000"/>
                  </a:schemeClr>
                </a:solidFill>
              </a:rPr>
              <a:t>Multitasking </a:t>
            </a:r>
            <a:r>
              <a:rPr lang="cs-CZ" sz="2800" b="1" dirty="0" smtClean="0">
                <a:solidFill>
                  <a:schemeClr val="bg2">
                    <a:lumMod val="50000"/>
                  </a:schemeClr>
                </a:solidFill>
              </a:rPr>
              <a:t>game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and context switching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9448800" y="6013938"/>
            <a:ext cx="2497015" cy="844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pic>
        <p:nvPicPr>
          <p:cNvPr id="52226" name="Picture 2" descr="https://res.infoq.com/articles/multitasking-problems/en/resources/2imag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0" y="2146397"/>
            <a:ext cx="6070440" cy="375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4" descr="VÃ½sledek obrÃ¡zku pro multitasking grap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628717"/>
            <a:ext cx="42862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5897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510344" y="1627059"/>
            <a:ext cx="8786056" cy="45259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>
                <a:srgbClr val="879BAA"/>
              </a:buClr>
              <a:buFont typeface="Arial" pitchFamily="34" charset="0"/>
              <a:buNone/>
              <a:defRPr/>
            </a:pP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Vision:</a:t>
            </a:r>
            <a:endParaRPr lang="cs-CZ" sz="2000" b="1" dirty="0" smtClean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0" indent="0" fontAlgn="auto">
              <a:spcAft>
                <a:spcPts val="0"/>
              </a:spcAft>
              <a:buClr>
                <a:srgbClr val="879BAA"/>
              </a:buClr>
              <a:buFont typeface="Arial" pitchFamily="34" charset="0"/>
              <a:buNone/>
              <a:defRPr/>
            </a:pPr>
            <a:endParaRPr lang="en-US" sz="2000" b="1" dirty="0" smtClean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0" indent="0" fontAlgn="auto">
              <a:spcAft>
                <a:spcPts val="0"/>
              </a:spcAft>
              <a:buClr>
                <a:srgbClr val="879BAA"/>
              </a:buClr>
              <a:buFont typeface="Arial" pitchFamily="34" charset="0"/>
              <a:buNone/>
              <a:defRPr/>
            </a:pP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all the commuting employees,</a:t>
            </a:r>
            <a:endParaRPr lang="cs-CZ" sz="20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fontAlgn="auto">
              <a:spcAft>
                <a:spcPts val="0"/>
              </a:spcAft>
              <a:buClr>
                <a:srgbClr val="879BAA"/>
              </a:buClr>
              <a:buFont typeface="Arial" pitchFamily="34" charset="0"/>
              <a:buNone/>
              <a:defRPr/>
            </a:pP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who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wants behave green,</a:t>
            </a:r>
            <a:endParaRPr lang="cs-CZ" sz="20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fontAlgn="auto">
              <a:spcAft>
                <a:spcPts val="0"/>
              </a:spcAft>
              <a:buClr>
                <a:srgbClr val="879BAA"/>
              </a:buClr>
              <a:buFont typeface="Arial" pitchFamily="34" charset="0"/>
              <a:buNone/>
              <a:defRPr/>
            </a:pP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new SIEMENS LEGO CITY </a:t>
            </a:r>
          </a:p>
          <a:p>
            <a:pPr marL="0" indent="0" fontAlgn="auto">
              <a:spcAft>
                <a:spcPts val="0"/>
              </a:spcAft>
              <a:buClr>
                <a:srgbClr val="879BAA"/>
              </a:buClr>
              <a:buFont typeface="Arial" pitchFamily="34" charset="0"/>
              <a:buNone/>
              <a:defRPr/>
            </a:pP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is a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bicycle friendly Siemens campus,</a:t>
            </a:r>
          </a:p>
          <a:p>
            <a:pPr marL="0" indent="0" fontAlgn="auto">
              <a:spcAft>
                <a:spcPts val="0"/>
              </a:spcAft>
              <a:buClr>
                <a:srgbClr val="879BAA"/>
              </a:buClr>
              <a:buFont typeface="Arial" pitchFamily="34" charset="0"/>
              <a:buNone/>
              <a:defRPr/>
            </a:pP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that can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drastically  reduce CO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2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produced by commuting</a:t>
            </a:r>
            <a:endParaRPr lang="en-US" sz="16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fontAlgn="auto">
              <a:spcAft>
                <a:spcPts val="0"/>
              </a:spcAft>
              <a:buClr>
                <a:srgbClr val="879BAA"/>
              </a:buClr>
              <a:buFont typeface="Arial" pitchFamily="34" charset="0"/>
              <a:buNone/>
              <a:defRPr/>
            </a:pPr>
            <a:r>
              <a:rPr lang="cs-CZ" sz="2000" b="1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Unlike</a:t>
            </a: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our competitor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Valeo</a:t>
            </a:r>
            <a:endParaRPr lang="en-US" sz="20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fontAlgn="auto">
              <a:spcAft>
                <a:spcPts val="0"/>
              </a:spcAft>
              <a:buClr>
                <a:srgbClr val="879BAA"/>
              </a:buClr>
              <a:buFont typeface="Arial" pitchFamily="34" charset="0"/>
              <a:buNone/>
              <a:defRPr/>
            </a:pP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Our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proximity of Siemens Office building and apartments for our employees creates unique environment friendly concept with balanced work/life ratio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0344" y="620494"/>
            <a:ext cx="3831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SIEMENS LEGO CITY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9448800" y="6013938"/>
            <a:ext cx="2497015" cy="844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pic>
        <p:nvPicPr>
          <p:cNvPr id="53259" name="Picture 11" descr="C:\Users\z001tydw\AppData\Local\Microsoft\Windows\Temporary Internet Files\Content.IE5\3P1JOD7U\LEGO_brick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9860" y="1627059"/>
            <a:ext cx="4063492" cy="30476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74751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815" y="2181128"/>
            <a:ext cx="804595" cy="792088"/>
          </a:xfrm>
          <a:prstGeom prst="rect">
            <a:avLst/>
          </a:prstGeom>
        </p:spPr>
      </p:pic>
      <p:pic>
        <p:nvPicPr>
          <p:cNvPr id="5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245" y="1442972"/>
            <a:ext cx="835221" cy="810164"/>
          </a:xfrm>
          <a:prstGeom prst="rect">
            <a:avLst/>
          </a:prstGeom>
        </p:spPr>
      </p:pic>
      <p:pic>
        <p:nvPicPr>
          <p:cNvPr id="6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38" y="2181128"/>
            <a:ext cx="774908" cy="720080"/>
          </a:xfrm>
          <a:prstGeom prst="rect">
            <a:avLst/>
          </a:prstGeom>
        </p:spPr>
      </p:pic>
      <p:pic>
        <p:nvPicPr>
          <p:cNvPr id="7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306" y="3693296"/>
            <a:ext cx="1274706" cy="1308698"/>
          </a:xfrm>
          <a:prstGeom prst="rect">
            <a:avLst/>
          </a:prstGeom>
        </p:spPr>
      </p:pic>
      <p:pic>
        <p:nvPicPr>
          <p:cNvPr id="8" name="Grafik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58" y="3909320"/>
            <a:ext cx="1175193" cy="990521"/>
          </a:xfrm>
          <a:prstGeom prst="rect">
            <a:avLst/>
          </a:prstGeom>
        </p:spPr>
      </p:pic>
      <p:pic>
        <p:nvPicPr>
          <p:cNvPr id="9" name="Grafik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682" y="2976252"/>
            <a:ext cx="2569223" cy="2225692"/>
          </a:xfrm>
          <a:prstGeom prst="rect">
            <a:avLst/>
          </a:prstGeom>
        </p:spPr>
      </p:pic>
      <p:pic>
        <p:nvPicPr>
          <p:cNvPr id="10" name="Grafik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53" y="3814170"/>
            <a:ext cx="795449" cy="1066949"/>
          </a:xfrm>
          <a:prstGeom prst="rect">
            <a:avLst/>
          </a:prstGeom>
        </p:spPr>
      </p:pic>
      <p:pic>
        <p:nvPicPr>
          <p:cNvPr id="11" name="Grafik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905" y="3909320"/>
            <a:ext cx="1031177" cy="1031177"/>
          </a:xfrm>
          <a:prstGeom prst="rect">
            <a:avLst/>
          </a:prstGeom>
        </p:spPr>
      </p:pic>
      <p:pic>
        <p:nvPicPr>
          <p:cNvPr id="12" name="Grafik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679" y="1677072"/>
            <a:ext cx="1111587" cy="1172561"/>
          </a:xfrm>
          <a:prstGeom prst="rect">
            <a:avLst/>
          </a:prstGeom>
        </p:spPr>
      </p:pic>
      <p:pic>
        <p:nvPicPr>
          <p:cNvPr id="13" name="Grafik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138" y="3693296"/>
            <a:ext cx="1130316" cy="12241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66688" y="5255626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Plan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2 x 5min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93602" y="5268180"/>
            <a:ext cx="77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Tasks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77978" y="526818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Deliver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96362" y="5268180"/>
            <a:ext cx="126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cs-CZ" b="1" dirty="0" smtClean="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</a:rPr>
              <a:t>10 </a:t>
            </a:r>
            <a:r>
              <a:rPr lang="en-GB" b="1" dirty="0" smtClean="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</a:rPr>
              <a:t>Minutes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974122" y="526818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Check/Learn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69855" y="5280146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Epics/Stories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10344" y="620494"/>
            <a:ext cx="22243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 b="1" dirty="0" smtClean="0">
                <a:solidFill>
                  <a:schemeClr val="bg2">
                    <a:lumMod val="50000"/>
                  </a:schemeClr>
                </a:solidFill>
              </a:rPr>
              <a:t>LEGO PLAY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9448800" y="6013938"/>
            <a:ext cx="2497015" cy="844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pic>
        <p:nvPicPr>
          <p:cNvPr id="54274" name="Picture 2" descr="C:\Users\z001tydw\AppData\Local\Microsoft\Windows\Temporary Internet Files\Content.IE5\90CSWJ4S\lego[1]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059452" y="175231"/>
            <a:ext cx="2226398" cy="19369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813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344" y="620494"/>
            <a:ext cx="24208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 b="1" dirty="0" smtClean="0">
                <a:solidFill>
                  <a:schemeClr val="bg2">
                    <a:lumMod val="50000"/>
                  </a:schemeClr>
                </a:solidFill>
              </a:rPr>
              <a:t>Go, look, see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9448800" y="6013938"/>
            <a:ext cx="2497015" cy="844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37" y="1332238"/>
            <a:ext cx="3871913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8" name="Picture 2" descr="C:\Users\z001tydw\AppData\Local\Microsoft\Windows\Temporary Internet Files\Content.IE5\KKRV1BBM\Play_Time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0905" y="2041280"/>
            <a:ext cx="3810000" cy="3314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15897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0344" y="620494"/>
            <a:ext cx="5774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How does it correspond to SD</a:t>
            </a:r>
            <a:r>
              <a:rPr lang="cs-CZ" sz="2800" b="1" dirty="0" smtClean="0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9448800" y="6013938"/>
            <a:ext cx="2497015" cy="844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3175" y="1460046"/>
            <a:ext cx="12204000" cy="4392000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spcBef>
                <a:spcPts val="0"/>
              </a:spcBef>
              <a:buFont typeface="Wingdings" charset="0"/>
              <a:buNone/>
            </a:pPr>
            <a:endParaRPr lang="en-US" b="1" dirty="0" err="1" smtClean="0">
              <a:solidFill>
                <a:srgbClr val="000000"/>
              </a:solidFill>
            </a:endParaRPr>
          </a:p>
        </p:txBody>
      </p:sp>
      <p:grpSp>
        <p:nvGrpSpPr>
          <p:cNvPr id="23" name="Gruppieren 1"/>
          <p:cNvGrpSpPr/>
          <p:nvPr/>
        </p:nvGrpSpPr>
        <p:grpSpPr>
          <a:xfrm>
            <a:off x="4773156" y="1556766"/>
            <a:ext cx="1866926" cy="1612900"/>
            <a:chOff x="4773156" y="1556766"/>
            <a:chExt cx="1866926" cy="1612900"/>
          </a:xfrm>
        </p:grpSpPr>
        <p:sp>
          <p:nvSpPr>
            <p:cNvPr id="26" name="Hexagon 25"/>
            <p:cNvSpPr/>
            <p:nvPr/>
          </p:nvSpPr>
          <p:spPr bwMode="gray">
            <a:xfrm flipH="1">
              <a:off x="4773156" y="1556766"/>
              <a:ext cx="1866926" cy="1612900"/>
            </a:xfrm>
            <a:prstGeom prst="hexagon">
              <a:avLst/>
            </a:prstGeom>
            <a:solidFill>
              <a:srgbClr val="BEC3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27" name="Textfeld 21"/>
            <p:cNvSpPr txBox="1"/>
            <p:nvPr/>
          </p:nvSpPr>
          <p:spPr bwMode="gray">
            <a:xfrm>
              <a:off x="4957663" y="1670720"/>
              <a:ext cx="1497913" cy="13849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Focus on customer value and eliminate </a:t>
              </a:r>
            </a:p>
            <a:p>
              <a:pPr lvl="0"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waste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8" name="Gruppieren 8"/>
          <p:cNvGrpSpPr/>
          <p:nvPr/>
        </p:nvGrpSpPr>
        <p:grpSpPr>
          <a:xfrm>
            <a:off x="7919148" y="1556767"/>
            <a:ext cx="1866926" cy="1609419"/>
            <a:chOff x="7919148" y="1556767"/>
            <a:chExt cx="1866926" cy="1609419"/>
          </a:xfrm>
        </p:grpSpPr>
        <p:sp>
          <p:nvSpPr>
            <p:cNvPr id="29" name="Hexagon 33"/>
            <p:cNvSpPr/>
            <p:nvPr/>
          </p:nvSpPr>
          <p:spPr bwMode="gray">
            <a:xfrm flipH="1">
              <a:off x="7919148" y="1556767"/>
              <a:ext cx="1866926" cy="1609419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30" name="Textfeld 27"/>
            <p:cNvSpPr txBox="1"/>
            <p:nvPr/>
          </p:nvSpPr>
          <p:spPr bwMode="gray">
            <a:xfrm>
              <a:off x="8103655" y="2084477"/>
              <a:ext cx="1497913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Respect People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1" name="Gruppieren 10"/>
          <p:cNvGrpSpPr/>
          <p:nvPr/>
        </p:nvGrpSpPr>
        <p:grpSpPr>
          <a:xfrm>
            <a:off x="9465322" y="4118309"/>
            <a:ext cx="1866926" cy="1609419"/>
            <a:chOff x="9465322" y="4118309"/>
            <a:chExt cx="1866926" cy="1609419"/>
          </a:xfrm>
        </p:grpSpPr>
        <p:sp>
          <p:nvSpPr>
            <p:cNvPr id="32" name="Hexagon 41"/>
            <p:cNvSpPr/>
            <p:nvPr/>
          </p:nvSpPr>
          <p:spPr bwMode="gray">
            <a:xfrm flipH="1">
              <a:off x="9465322" y="4118309"/>
              <a:ext cx="1866926" cy="1609419"/>
            </a:xfrm>
            <a:prstGeom prst="hexagon">
              <a:avLst/>
            </a:prstGeom>
            <a:solidFill>
              <a:srgbClr val="55A0B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33" name="Textfeld 23"/>
            <p:cNvSpPr txBox="1"/>
            <p:nvPr/>
          </p:nvSpPr>
          <p:spPr bwMode="gray">
            <a:xfrm>
              <a:off x="9649829" y="4507522"/>
              <a:ext cx="1497913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Build quality in from the beginning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4" name="Gruppieren 6"/>
          <p:cNvGrpSpPr/>
          <p:nvPr/>
        </p:nvGrpSpPr>
        <p:grpSpPr>
          <a:xfrm>
            <a:off x="6346646" y="4118309"/>
            <a:ext cx="1866926" cy="1609419"/>
            <a:chOff x="6346646" y="4118309"/>
            <a:chExt cx="1866926" cy="1609419"/>
          </a:xfrm>
        </p:grpSpPr>
        <p:sp>
          <p:nvSpPr>
            <p:cNvPr id="35" name="Hexagon 32"/>
            <p:cNvSpPr/>
            <p:nvPr/>
          </p:nvSpPr>
          <p:spPr bwMode="gray">
            <a:xfrm flipH="1">
              <a:off x="6346646" y="4118309"/>
              <a:ext cx="1866926" cy="1609419"/>
            </a:xfrm>
            <a:prstGeom prst="hexagon">
              <a:avLst/>
            </a:prstGeom>
            <a:solidFill>
              <a:srgbClr val="8796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dirty="0" smtClean="0">
                  <a:solidFill>
                    <a:srgbClr val="FFFFFF"/>
                  </a:solidFill>
                </a:rPr>
                <a:t/>
              </a:r>
              <a:br>
                <a:rPr lang="en-US" dirty="0" smtClean="0">
                  <a:solidFill>
                    <a:srgbClr val="FFFFFF"/>
                  </a:solidFill>
                </a:rPr>
              </a:b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6" name="Textfeld 17"/>
            <p:cNvSpPr txBox="1"/>
            <p:nvPr/>
          </p:nvSpPr>
          <p:spPr bwMode="gray">
            <a:xfrm>
              <a:off x="6641071" y="4507521"/>
              <a:ext cx="1278078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Deliver fast and create knowledge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7" name="Gruppieren 9"/>
          <p:cNvGrpSpPr/>
          <p:nvPr/>
        </p:nvGrpSpPr>
        <p:grpSpPr>
          <a:xfrm>
            <a:off x="9492640" y="2411774"/>
            <a:ext cx="1866926" cy="1609419"/>
            <a:chOff x="9492640" y="2411774"/>
            <a:chExt cx="1866926" cy="1609419"/>
          </a:xfrm>
        </p:grpSpPr>
        <p:sp>
          <p:nvSpPr>
            <p:cNvPr id="38" name="Hexagon 32"/>
            <p:cNvSpPr/>
            <p:nvPr/>
          </p:nvSpPr>
          <p:spPr bwMode="gray">
            <a:xfrm flipH="1">
              <a:off x="9492640" y="2411774"/>
              <a:ext cx="1866926" cy="1609419"/>
            </a:xfrm>
            <a:prstGeom prst="hexagon">
              <a:avLst/>
            </a:prstGeom>
            <a:solidFill>
              <a:srgbClr val="8796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9" name="Textfeld 29"/>
            <p:cNvSpPr txBox="1"/>
            <p:nvPr/>
          </p:nvSpPr>
          <p:spPr bwMode="gray">
            <a:xfrm>
              <a:off x="9583695" y="2939484"/>
              <a:ext cx="1684817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Improve continuously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uppieren 5"/>
          <p:cNvGrpSpPr/>
          <p:nvPr/>
        </p:nvGrpSpPr>
        <p:grpSpPr>
          <a:xfrm>
            <a:off x="6346647" y="2411774"/>
            <a:ext cx="1866926" cy="1612900"/>
            <a:chOff x="6346647" y="2411774"/>
            <a:chExt cx="1866926" cy="1612900"/>
          </a:xfrm>
        </p:grpSpPr>
        <p:sp>
          <p:nvSpPr>
            <p:cNvPr id="41" name="Hexagon 33"/>
            <p:cNvSpPr/>
            <p:nvPr/>
          </p:nvSpPr>
          <p:spPr bwMode="gray">
            <a:xfrm flipH="1">
              <a:off x="6346647" y="2411774"/>
              <a:ext cx="1866926" cy="1612900"/>
            </a:xfrm>
            <a:prstGeom prst="hexagon">
              <a:avLst/>
            </a:prstGeom>
            <a:solidFill>
              <a:srgbClr val="41AA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42" name="Textfeld 43"/>
            <p:cNvSpPr txBox="1"/>
            <p:nvPr/>
          </p:nvSpPr>
          <p:spPr bwMode="gray">
            <a:xfrm>
              <a:off x="6531154" y="2802726"/>
              <a:ext cx="1497913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Establish </a:t>
              </a:r>
            </a:p>
            <a:p>
              <a:pPr lvl="0"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pull and </a:t>
              </a:r>
            </a:p>
            <a:p>
              <a:pPr lvl="0"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flow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3" name="Gruppieren 7"/>
          <p:cNvGrpSpPr/>
          <p:nvPr/>
        </p:nvGrpSpPr>
        <p:grpSpPr>
          <a:xfrm>
            <a:off x="7919148" y="3239411"/>
            <a:ext cx="1866926" cy="1612900"/>
            <a:chOff x="7919148" y="3239411"/>
            <a:chExt cx="1866926" cy="1612900"/>
          </a:xfrm>
        </p:grpSpPr>
        <p:sp>
          <p:nvSpPr>
            <p:cNvPr id="44" name="Hexagon 33"/>
            <p:cNvSpPr/>
            <p:nvPr/>
          </p:nvSpPr>
          <p:spPr bwMode="gray">
            <a:xfrm flipH="1">
              <a:off x="7919148" y="3239411"/>
              <a:ext cx="1866926" cy="1612900"/>
            </a:xfrm>
            <a:prstGeom prst="hexagon">
              <a:avLst/>
            </a:prstGeom>
            <a:solidFill>
              <a:srgbClr val="41AA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45" name="Textfeld 46"/>
            <p:cNvSpPr txBox="1"/>
            <p:nvPr/>
          </p:nvSpPr>
          <p:spPr bwMode="gray">
            <a:xfrm>
              <a:off x="8103655" y="3872091"/>
              <a:ext cx="1497913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Go and See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uppieren 4"/>
          <p:cNvGrpSpPr/>
          <p:nvPr/>
        </p:nvGrpSpPr>
        <p:grpSpPr>
          <a:xfrm>
            <a:off x="4774145" y="3310118"/>
            <a:ext cx="1866926" cy="1612900"/>
            <a:chOff x="4774145" y="3310118"/>
            <a:chExt cx="1866926" cy="1612900"/>
          </a:xfrm>
        </p:grpSpPr>
        <p:sp>
          <p:nvSpPr>
            <p:cNvPr id="47" name="Hexagon 33"/>
            <p:cNvSpPr/>
            <p:nvPr/>
          </p:nvSpPr>
          <p:spPr bwMode="gray">
            <a:xfrm flipH="1">
              <a:off x="4774145" y="3310118"/>
              <a:ext cx="1866926" cy="1612900"/>
            </a:xfrm>
            <a:prstGeom prst="hexagon">
              <a:avLst/>
            </a:prstGeom>
            <a:solidFill>
              <a:srgbClr val="00648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Textfeld 50"/>
            <p:cNvSpPr txBox="1"/>
            <p:nvPr/>
          </p:nvSpPr>
          <p:spPr bwMode="gray">
            <a:xfrm>
              <a:off x="4958652" y="3701070"/>
              <a:ext cx="1497913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Optimize the entire value stream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49" name="Eingekerbter Richtungspfeil 10"/>
          <p:cNvSpPr/>
          <p:nvPr/>
        </p:nvSpPr>
        <p:spPr bwMode="gray">
          <a:xfrm>
            <a:off x="2801306" y="1444280"/>
            <a:ext cx="879854" cy="4392612"/>
          </a:xfrm>
          <a:prstGeom prst="chevron">
            <a:avLst>
              <a:gd name="adj" fmla="val 8093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sp>
        <p:nvSpPr>
          <p:cNvPr id="50" name="Richtungspfeil 32"/>
          <p:cNvSpPr/>
          <p:nvPr/>
        </p:nvSpPr>
        <p:spPr bwMode="gray">
          <a:xfrm>
            <a:off x="0" y="1444280"/>
            <a:ext cx="3557390" cy="4392612"/>
          </a:xfrm>
          <a:prstGeom prst="homePlate">
            <a:avLst>
              <a:gd name="adj" fmla="val 20018"/>
            </a:avLst>
          </a:prstGeom>
          <a:solidFill>
            <a:srgbClr val="2387AA"/>
          </a:solidFill>
          <a:ln>
            <a:noFill/>
          </a:ln>
          <a:effectLst/>
          <a:extLst/>
        </p:spPr>
        <p:txBody>
          <a:bodyPr wrap="square" lIns="612000" tIns="270026" rIns="108000" bIns="54000" numCol="1" spcCol="72000" rtlCol="0" anchor="t">
            <a:noAutofit/>
          </a:bodyPr>
          <a:lstStyle/>
          <a:p>
            <a:pPr>
              <a:spcBef>
                <a:spcPct val="0"/>
              </a:spcBef>
              <a:buFont typeface="Wingdings" charset="0"/>
              <a:buNone/>
            </a:pPr>
            <a:endParaRPr lang="en-US" sz="2000" b="1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Wingdings" charset="0"/>
              <a:buNone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Wingdings" charset="0"/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From </a:t>
            </a:r>
            <a:r>
              <a:rPr lang="en-US" sz="2000" b="1" dirty="0">
                <a:solidFill>
                  <a:schemeClr val="bg1"/>
                </a:solidFill>
              </a:rPr>
              <a:t>technical perfectionism and 100 % plan </a:t>
            </a:r>
          </a:p>
          <a:p>
            <a:pPr>
              <a:spcBef>
                <a:spcPct val="0"/>
              </a:spcBef>
              <a:buFont typeface="Wingdings" charset="0"/>
              <a:buNone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Wingdings" charset="0"/>
              <a:buNone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Wingdings" charset="0"/>
              <a:buNone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Wingdings" charset="0"/>
              <a:buNone/>
            </a:pPr>
            <a:r>
              <a:rPr lang="en-US" sz="2000" b="1" dirty="0">
                <a:solidFill>
                  <a:schemeClr val="bg1"/>
                </a:solidFill>
              </a:rPr>
              <a:t>to continuous customer focus and innovation speed </a:t>
            </a:r>
          </a:p>
        </p:txBody>
      </p:sp>
      <p:sp>
        <p:nvSpPr>
          <p:cNvPr id="51" name="Ellipse 34"/>
          <p:cNvSpPr>
            <a:spLocks/>
          </p:cNvSpPr>
          <p:nvPr/>
        </p:nvSpPr>
        <p:spPr bwMode="gray">
          <a:xfrm>
            <a:off x="2621770" y="2812978"/>
            <a:ext cx="1655216" cy="165521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Ellipse 35"/>
          <p:cNvSpPr>
            <a:spLocks/>
          </p:cNvSpPr>
          <p:nvPr/>
        </p:nvSpPr>
        <p:spPr bwMode="gray">
          <a:xfrm>
            <a:off x="2729782" y="2920990"/>
            <a:ext cx="1439192" cy="1439192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Textfeld 2"/>
          <p:cNvSpPr txBox="1"/>
          <p:nvPr/>
        </p:nvSpPr>
        <p:spPr>
          <a:xfrm>
            <a:off x="2877465" y="3356478"/>
            <a:ext cx="120545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300"/>
              </a:spcBef>
              <a:buClr>
                <a:srgbClr val="3C464B"/>
              </a:buClr>
            </a:pPr>
            <a:r>
              <a:rPr lang="de-DE" sz="3600" b="1" dirty="0" smtClean="0">
                <a:solidFill>
                  <a:schemeClr val="bg1"/>
                </a:solidFill>
              </a:rPr>
              <a:t>#SDS</a:t>
            </a:r>
          </a:p>
        </p:txBody>
      </p:sp>
      <p:sp>
        <p:nvSpPr>
          <p:cNvPr id="54" name="Rectangle 11"/>
          <p:cNvSpPr>
            <a:spLocks noChangeArrowheads="1"/>
          </p:cNvSpPr>
          <p:nvPr/>
        </p:nvSpPr>
        <p:spPr bwMode="gray">
          <a:xfrm>
            <a:off x="0" y="1454985"/>
            <a:ext cx="360000" cy="360000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0" hangingPunct="0">
              <a:spcBef>
                <a:spcPts val="0"/>
              </a:spcBef>
              <a:buSzPct val="115000"/>
              <a:buFont typeface="Symbol" pitchFamily="18" charset="2"/>
              <a:buNone/>
            </a:pPr>
            <a:r>
              <a:rPr lang="en-US" b="1" dirty="0" smtClean="0">
                <a:solidFill>
                  <a:srgbClr val="FFFFFF"/>
                </a:solidFill>
              </a:rPr>
              <a:t>1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55" name="Inhaltsplatzhalter 8"/>
          <p:cNvSpPr txBox="1">
            <a:spLocks/>
          </p:cNvSpPr>
          <p:nvPr/>
        </p:nvSpPr>
        <p:spPr>
          <a:xfrm>
            <a:off x="510344" y="6013939"/>
            <a:ext cx="10439010" cy="4337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8 Siemens Development System (SDS) Principles</a:t>
            </a:r>
            <a:endParaRPr lang="de-DE" sz="20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3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0344" y="620494"/>
            <a:ext cx="5774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How does it correspond to SDS?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9448800" y="6013938"/>
            <a:ext cx="2497015" cy="844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 bwMode="gray">
          <a:xfrm>
            <a:off x="-6647" y="1460046"/>
            <a:ext cx="12204000" cy="4392000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spcBef>
                <a:spcPts val="0"/>
              </a:spcBef>
              <a:buFont typeface="Wingdings" charset="0"/>
              <a:buNone/>
            </a:pPr>
            <a:endParaRPr lang="en-US" b="1" dirty="0" err="1" smtClean="0">
              <a:solidFill>
                <a:srgbClr val="000000"/>
              </a:solidFill>
            </a:endParaRPr>
          </a:p>
        </p:txBody>
      </p:sp>
      <p:grpSp>
        <p:nvGrpSpPr>
          <p:cNvPr id="56" name="Gruppieren 8"/>
          <p:cNvGrpSpPr/>
          <p:nvPr/>
        </p:nvGrpSpPr>
        <p:grpSpPr>
          <a:xfrm>
            <a:off x="3657241" y="1556766"/>
            <a:ext cx="1866926" cy="1612900"/>
            <a:chOff x="3657241" y="1556766"/>
            <a:chExt cx="1866926" cy="1612900"/>
          </a:xfrm>
        </p:grpSpPr>
        <p:sp>
          <p:nvSpPr>
            <p:cNvPr id="57" name="Hexagon 56"/>
            <p:cNvSpPr/>
            <p:nvPr/>
          </p:nvSpPr>
          <p:spPr bwMode="gray">
            <a:xfrm flipH="1">
              <a:off x="3657241" y="1556766"/>
              <a:ext cx="1866926" cy="1612900"/>
            </a:xfrm>
            <a:prstGeom prst="hexagon">
              <a:avLst/>
            </a:prstGeom>
            <a:solidFill>
              <a:srgbClr val="BEC3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58" name="Textfeld 21"/>
            <p:cNvSpPr txBox="1"/>
            <p:nvPr/>
          </p:nvSpPr>
          <p:spPr bwMode="gray">
            <a:xfrm>
              <a:off x="3841747" y="2086219"/>
              <a:ext cx="1497914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Retro- </a:t>
              </a:r>
              <a:r>
                <a:rPr lang="en-US" b="1" dirty="0" err="1" smtClean="0">
                  <a:solidFill>
                    <a:srgbClr val="FFFFFF"/>
                  </a:solidFill>
                </a:rPr>
                <a:t>spectives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9" name="Gruppieren 13"/>
          <p:cNvGrpSpPr/>
          <p:nvPr/>
        </p:nvGrpSpPr>
        <p:grpSpPr>
          <a:xfrm>
            <a:off x="6825637" y="1556767"/>
            <a:ext cx="1866926" cy="1609419"/>
            <a:chOff x="6825637" y="1556767"/>
            <a:chExt cx="1866926" cy="1609419"/>
          </a:xfrm>
        </p:grpSpPr>
        <p:sp>
          <p:nvSpPr>
            <p:cNvPr id="60" name="Hexagon 33"/>
            <p:cNvSpPr/>
            <p:nvPr/>
          </p:nvSpPr>
          <p:spPr bwMode="gray">
            <a:xfrm flipH="1">
              <a:off x="6825637" y="1556767"/>
              <a:ext cx="1866926" cy="1609419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61" name="Textfeld 27"/>
            <p:cNvSpPr txBox="1"/>
            <p:nvPr/>
          </p:nvSpPr>
          <p:spPr bwMode="gray">
            <a:xfrm>
              <a:off x="7010143" y="1945978"/>
              <a:ext cx="1497914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Value </a:t>
              </a:r>
            </a:p>
            <a:p>
              <a:pPr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stream mapping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2" name="Gruppieren 15"/>
          <p:cNvGrpSpPr/>
          <p:nvPr/>
        </p:nvGrpSpPr>
        <p:grpSpPr>
          <a:xfrm>
            <a:off x="8371811" y="4118309"/>
            <a:ext cx="1866926" cy="1609419"/>
            <a:chOff x="8371811" y="4118309"/>
            <a:chExt cx="1866926" cy="1609419"/>
          </a:xfrm>
        </p:grpSpPr>
        <p:sp>
          <p:nvSpPr>
            <p:cNvPr id="63" name="Hexagon 41"/>
            <p:cNvSpPr/>
            <p:nvPr/>
          </p:nvSpPr>
          <p:spPr bwMode="gray">
            <a:xfrm flipH="1">
              <a:off x="8371811" y="4118309"/>
              <a:ext cx="1866926" cy="1609419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64" name="Textfeld 23"/>
            <p:cNvSpPr txBox="1"/>
            <p:nvPr/>
          </p:nvSpPr>
          <p:spPr bwMode="gray">
            <a:xfrm>
              <a:off x="8556317" y="4230525"/>
              <a:ext cx="1497914" cy="13849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Minimal viable / marketable product</a:t>
              </a:r>
            </a:p>
            <a:p>
              <a:pPr algn="ctr">
                <a:spcBef>
                  <a:spcPts val="0"/>
                </a:spcBef>
              </a:pPr>
              <a:r>
                <a:rPr lang="en-US" dirty="0" smtClean="0">
                  <a:solidFill>
                    <a:srgbClr val="FFFFFF"/>
                  </a:solidFill>
                </a:rPr>
                <a:t>MVP/ MMP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5" name="Gruppieren 10"/>
          <p:cNvGrpSpPr/>
          <p:nvPr/>
        </p:nvGrpSpPr>
        <p:grpSpPr>
          <a:xfrm>
            <a:off x="5230731" y="4118309"/>
            <a:ext cx="1866926" cy="1609419"/>
            <a:chOff x="5230731" y="4118309"/>
            <a:chExt cx="1866926" cy="1609419"/>
          </a:xfrm>
        </p:grpSpPr>
        <p:sp>
          <p:nvSpPr>
            <p:cNvPr id="66" name="Hexagon 32"/>
            <p:cNvSpPr/>
            <p:nvPr/>
          </p:nvSpPr>
          <p:spPr bwMode="gray">
            <a:xfrm flipH="1">
              <a:off x="5230731" y="4118309"/>
              <a:ext cx="1866926" cy="1609419"/>
            </a:xfrm>
            <a:prstGeom prst="hexagon">
              <a:avLst/>
            </a:prstGeom>
            <a:solidFill>
              <a:srgbClr val="8796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7" name="Textfeld 17"/>
            <p:cNvSpPr txBox="1"/>
            <p:nvPr/>
          </p:nvSpPr>
          <p:spPr bwMode="gray">
            <a:xfrm>
              <a:off x="5525156" y="4507522"/>
              <a:ext cx="1278078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Daily stand-up meetings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8" name="Gruppieren 14"/>
          <p:cNvGrpSpPr/>
          <p:nvPr/>
        </p:nvGrpSpPr>
        <p:grpSpPr>
          <a:xfrm>
            <a:off x="8399129" y="2411774"/>
            <a:ext cx="1866926" cy="1609419"/>
            <a:chOff x="8399129" y="2411774"/>
            <a:chExt cx="1866926" cy="1609419"/>
          </a:xfrm>
        </p:grpSpPr>
        <p:sp>
          <p:nvSpPr>
            <p:cNvPr id="69" name="Hexagon 32"/>
            <p:cNvSpPr/>
            <p:nvPr/>
          </p:nvSpPr>
          <p:spPr bwMode="gray">
            <a:xfrm flipH="1">
              <a:off x="8399129" y="2411774"/>
              <a:ext cx="1866926" cy="1609419"/>
            </a:xfrm>
            <a:prstGeom prst="hexagon">
              <a:avLst/>
            </a:prstGeom>
            <a:solidFill>
              <a:srgbClr val="8796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0" name="Textfeld 29"/>
            <p:cNvSpPr txBox="1"/>
            <p:nvPr/>
          </p:nvSpPr>
          <p:spPr bwMode="gray">
            <a:xfrm>
              <a:off x="8490184" y="3077983"/>
              <a:ext cx="1684817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Scrum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71" name="Gruppieren 9"/>
          <p:cNvGrpSpPr/>
          <p:nvPr/>
        </p:nvGrpSpPr>
        <p:grpSpPr>
          <a:xfrm>
            <a:off x="5230732" y="2411774"/>
            <a:ext cx="1866926" cy="1612900"/>
            <a:chOff x="5230732" y="2411774"/>
            <a:chExt cx="1866926" cy="1612900"/>
          </a:xfrm>
        </p:grpSpPr>
        <p:sp>
          <p:nvSpPr>
            <p:cNvPr id="72" name="Hexagon 33"/>
            <p:cNvSpPr/>
            <p:nvPr/>
          </p:nvSpPr>
          <p:spPr bwMode="gray">
            <a:xfrm flipH="1">
              <a:off x="5230732" y="2411774"/>
              <a:ext cx="1866926" cy="1612900"/>
            </a:xfrm>
            <a:prstGeom prst="hexagon">
              <a:avLst/>
            </a:prstGeom>
            <a:solidFill>
              <a:srgbClr val="41AA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73" name="Textfeld 43"/>
            <p:cNvSpPr txBox="1"/>
            <p:nvPr/>
          </p:nvSpPr>
          <p:spPr bwMode="gray">
            <a:xfrm>
              <a:off x="5415238" y="2941226"/>
              <a:ext cx="1497914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Visual Management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74" name="Gruppieren 12"/>
          <p:cNvGrpSpPr/>
          <p:nvPr/>
        </p:nvGrpSpPr>
        <p:grpSpPr>
          <a:xfrm>
            <a:off x="6825637" y="3239411"/>
            <a:ext cx="1866926" cy="1612900"/>
            <a:chOff x="6825637" y="3239411"/>
            <a:chExt cx="1866926" cy="1612900"/>
          </a:xfrm>
        </p:grpSpPr>
        <p:sp>
          <p:nvSpPr>
            <p:cNvPr id="75" name="Hexagon 33"/>
            <p:cNvSpPr/>
            <p:nvPr/>
          </p:nvSpPr>
          <p:spPr bwMode="gray">
            <a:xfrm flipH="1">
              <a:off x="6825637" y="3239411"/>
              <a:ext cx="1866926" cy="1612900"/>
            </a:xfrm>
            <a:prstGeom prst="hexagon">
              <a:avLst/>
            </a:prstGeom>
            <a:solidFill>
              <a:srgbClr val="AAB41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76" name="Textfeld 46"/>
            <p:cNvSpPr txBox="1"/>
            <p:nvPr/>
          </p:nvSpPr>
          <p:spPr bwMode="gray">
            <a:xfrm>
              <a:off x="7010143" y="3872091"/>
              <a:ext cx="149791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spcBef>
                  <a:spcPts val="0"/>
                </a:spcBef>
              </a:pPr>
              <a:r>
                <a:rPr lang="en-US" b="1" dirty="0" err="1" smtClean="0">
                  <a:solidFill>
                    <a:srgbClr val="FFFFFF"/>
                  </a:solidFill>
                </a:rPr>
                <a:t>Gemba</a:t>
              </a:r>
              <a:r>
                <a:rPr lang="en-US" b="1" dirty="0" smtClean="0">
                  <a:solidFill>
                    <a:srgbClr val="FFFFFF"/>
                  </a:solidFill>
                </a:rPr>
                <a:t> walk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77" name="Gruppieren 7"/>
          <p:cNvGrpSpPr/>
          <p:nvPr/>
        </p:nvGrpSpPr>
        <p:grpSpPr>
          <a:xfrm>
            <a:off x="3658230" y="3310118"/>
            <a:ext cx="1866926" cy="1612900"/>
            <a:chOff x="3658230" y="3310118"/>
            <a:chExt cx="1866926" cy="1612900"/>
          </a:xfrm>
        </p:grpSpPr>
        <p:sp>
          <p:nvSpPr>
            <p:cNvPr id="78" name="Hexagon 33"/>
            <p:cNvSpPr/>
            <p:nvPr/>
          </p:nvSpPr>
          <p:spPr bwMode="gray">
            <a:xfrm flipH="1">
              <a:off x="3658230" y="3310118"/>
              <a:ext cx="1866926" cy="1612900"/>
            </a:xfrm>
            <a:prstGeom prst="hexagon">
              <a:avLst/>
            </a:prstGeom>
            <a:solidFill>
              <a:srgbClr val="00648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79" name="Textfeld 50"/>
            <p:cNvSpPr txBox="1"/>
            <p:nvPr/>
          </p:nvSpPr>
          <p:spPr bwMode="gray">
            <a:xfrm>
              <a:off x="3842736" y="3424073"/>
              <a:ext cx="1497914" cy="13849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Self-organizing / cross functional teams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0" name="Gruppieren 1"/>
          <p:cNvGrpSpPr/>
          <p:nvPr/>
        </p:nvGrpSpPr>
        <p:grpSpPr>
          <a:xfrm>
            <a:off x="499552" y="1556766"/>
            <a:ext cx="1866926" cy="1612900"/>
            <a:chOff x="499552" y="1556766"/>
            <a:chExt cx="1866926" cy="1612900"/>
          </a:xfrm>
        </p:grpSpPr>
        <p:sp>
          <p:nvSpPr>
            <p:cNvPr id="81" name="Hexagon 33"/>
            <p:cNvSpPr/>
            <p:nvPr/>
          </p:nvSpPr>
          <p:spPr bwMode="gray">
            <a:xfrm flipH="1">
              <a:off x="499552" y="1556766"/>
              <a:ext cx="1866926" cy="1612900"/>
            </a:xfrm>
            <a:prstGeom prst="hexagon">
              <a:avLst/>
            </a:prstGeom>
            <a:solidFill>
              <a:srgbClr val="BEC3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82" name="Textfeld 37"/>
            <p:cNvSpPr txBox="1"/>
            <p:nvPr/>
          </p:nvSpPr>
          <p:spPr bwMode="gray">
            <a:xfrm>
              <a:off x="684058" y="2086219"/>
              <a:ext cx="1497914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spcBef>
                  <a:spcPts val="0"/>
                </a:spcBef>
              </a:pPr>
              <a:r>
                <a:rPr lang="en-US" dirty="0" smtClean="0">
                  <a:solidFill>
                    <a:srgbClr val="FFFFFF"/>
                  </a:solidFill>
                </a:rPr>
                <a:t>CEO driven </a:t>
              </a:r>
              <a:r>
                <a:rPr lang="en-US" b="1" dirty="0" err="1" smtClean="0">
                  <a:solidFill>
                    <a:srgbClr val="FFFFFF"/>
                  </a:solidFill>
                </a:rPr>
                <a:t>Hoshin</a:t>
              </a:r>
              <a:r>
                <a:rPr lang="en-US" b="1" dirty="0" smtClean="0">
                  <a:solidFill>
                    <a:srgbClr val="FFFFFF"/>
                  </a:solidFill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</a:rPr>
                <a:t>Kanri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3" name="Gruppieren 6"/>
          <p:cNvGrpSpPr/>
          <p:nvPr/>
        </p:nvGrpSpPr>
        <p:grpSpPr>
          <a:xfrm>
            <a:off x="2073042" y="4118309"/>
            <a:ext cx="1866926" cy="1609419"/>
            <a:chOff x="2073042" y="4118309"/>
            <a:chExt cx="1866926" cy="1609419"/>
          </a:xfrm>
        </p:grpSpPr>
        <p:sp>
          <p:nvSpPr>
            <p:cNvPr id="84" name="Hexagon 32"/>
            <p:cNvSpPr/>
            <p:nvPr/>
          </p:nvSpPr>
          <p:spPr bwMode="gray">
            <a:xfrm flipH="1">
              <a:off x="2073042" y="4118309"/>
              <a:ext cx="1866926" cy="1609419"/>
            </a:xfrm>
            <a:prstGeom prst="hexagon">
              <a:avLst/>
            </a:prstGeom>
            <a:solidFill>
              <a:srgbClr val="8796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5" name="Textfeld 39"/>
            <p:cNvSpPr txBox="1"/>
            <p:nvPr/>
          </p:nvSpPr>
          <p:spPr bwMode="gray">
            <a:xfrm>
              <a:off x="2367467" y="4369023"/>
              <a:ext cx="1278078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Kanban – </a:t>
              </a:r>
              <a:r>
                <a:rPr lang="en-US" dirty="0" smtClean="0">
                  <a:solidFill>
                    <a:srgbClr val="FFFFFF"/>
                  </a:solidFill>
                </a:rPr>
                <a:t>WIP limits, definition of done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6" name="Gruppieren 5"/>
          <p:cNvGrpSpPr/>
          <p:nvPr/>
        </p:nvGrpSpPr>
        <p:grpSpPr>
          <a:xfrm>
            <a:off x="2073043" y="2411774"/>
            <a:ext cx="1866926" cy="1612900"/>
            <a:chOff x="2073043" y="2411774"/>
            <a:chExt cx="1866926" cy="1612900"/>
          </a:xfrm>
        </p:grpSpPr>
        <p:sp>
          <p:nvSpPr>
            <p:cNvPr id="87" name="Hexagon 33"/>
            <p:cNvSpPr/>
            <p:nvPr/>
          </p:nvSpPr>
          <p:spPr bwMode="gray">
            <a:xfrm flipH="1">
              <a:off x="2073043" y="2411774"/>
              <a:ext cx="1866926" cy="1612900"/>
            </a:xfrm>
            <a:prstGeom prst="hexagon">
              <a:avLst/>
            </a:prstGeom>
            <a:solidFill>
              <a:srgbClr val="41AA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88" name="Textfeld 41"/>
            <p:cNvSpPr txBox="1"/>
            <p:nvPr/>
          </p:nvSpPr>
          <p:spPr bwMode="gray">
            <a:xfrm>
              <a:off x="2257549" y="2941226"/>
              <a:ext cx="1497914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Time Boxed Development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9" name="Gruppieren 4"/>
          <p:cNvGrpSpPr/>
          <p:nvPr/>
        </p:nvGrpSpPr>
        <p:grpSpPr>
          <a:xfrm>
            <a:off x="500541" y="3310118"/>
            <a:ext cx="1866926" cy="1612900"/>
            <a:chOff x="500541" y="3310118"/>
            <a:chExt cx="1866926" cy="1612900"/>
          </a:xfrm>
        </p:grpSpPr>
        <p:sp>
          <p:nvSpPr>
            <p:cNvPr id="90" name="Hexagon 33"/>
            <p:cNvSpPr/>
            <p:nvPr/>
          </p:nvSpPr>
          <p:spPr bwMode="gray">
            <a:xfrm flipH="1">
              <a:off x="500541" y="3310118"/>
              <a:ext cx="1866926" cy="1612900"/>
            </a:xfrm>
            <a:prstGeom prst="hexagon">
              <a:avLst/>
            </a:prstGeom>
            <a:solidFill>
              <a:srgbClr val="00648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91" name="Textfeld 47"/>
            <p:cNvSpPr txBox="1"/>
            <p:nvPr/>
          </p:nvSpPr>
          <p:spPr bwMode="gray">
            <a:xfrm>
              <a:off x="685047" y="3839570"/>
              <a:ext cx="1497914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Ranked Backlog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92" name="Gruppieren 19"/>
          <p:cNvGrpSpPr/>
          <p:nvPr/>
        </p:nvGrpSpPr>
        <p:grpSpPr>
          <a:xfrm>
            <a:off x="9950313" y="3284982"/>
            <a:ext cx="1866926" cy="1609419"/>
            <a:chOff x="9950313" y="3284982"/>
            <a:chExt cx="1866926" cy="1609419"/>
          </a:xfrm>
        </p:grpSpPr>
        <p:sp>
          <p:nvSpPr>
            <p:cNvPr id="93" name="Hexagon 41"/>
            <p:cNvSpPr/>
            <p:nvPr/>
          </p:nvSpPr>
          <p:spPr bwMode="gray">
            <a:xfrm flipH="1">
              <a:off x="9950313" y="3284982"/>
              <a:ext cx="1866926" cy="1609419"/>
            </a:xfrm>
            <a:prstGeom prst="hexagon">
              <a:avLst/>
            </a:prstGeom>
            <a:solidFill>
              <a:srgbClr val="55A0B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94" name="Textfeld 51"/>
            <p:cNvSpPr txBox="1"/>
            <p:nvPr/>
          </p:nvSpPr>
          <p:spPr bwMode="gray">
            <a:xfrm>
              <a:off x="10134819" y="3812695"/>
              <a:ext cx="1497914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Value effort matrix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95" name="Gruppieren 18"/>
          <p:cNvGrpSpPr/>
          <p:nvPr/>
        </p:nvGrpSpPr>
        <p:grpSpPr>
          <a:xfrm>
            <a:off x="9977631" y="1560247"/>
            <a:ext cx="1866926" cy="1609419"/>
            <a:chOff x="9977631" y="1560247"/>
            <a:chExt cx="1866926" cy="1609419"/>
          </a:xfrm>
        </p:grpSpPr>
        <p:sp>
          <p:nvSpPr>
            <p:cNvPr id="96" name="Hexagon 32"/>
            <p:cNvSpPr/>
            <p:nvPr/>
          </p:nvSpPr>
          <p:spPr bwMode="gray">
            <a:xfrm flipH="1">
              <a:off x="9977631" y="1560247"/>
              <a:ext cx="1866926" cy="1609419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 smtClean="0">
                <a:solidFill>
                  <a:srgbClr val="FFFFFF"/>
                </a:solidFill>
              </a:endParaRPr>
            </a:p>
          </p:txBody>
        </p:sp>
        <p:sp>
          <p:nvSpPr>
            <p:cNvPr id="97" name="Textfeld 53"/>
            <p:cNvSpPr txBox="1"/>
            <p:nvPr/>
          </p:nvSpPr>
          <p:spPr bwMode="gray">
            <a:xfrm>
              <a:off x="10068686" y="1810959"/>
              <a:ext cx="1684817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Structured problem solving </a:t>
              </a:r>
            </a:p>
            <a:p>
              <a:pPr algn="ctr">
                <a:spcBef>
                  <a:spcPts val="0"/>
                </a:spcBef>
              </a:pPr>
              <a:r>
                <a:rPr lang="en-US" dirty="0" smtClean="0">
                  <a:solidFill>
                    <a:srgbClr val="FFFFFF"/>
                  </a:solidFill>
                </a:rPr>
                <a:t>(e.g. A3)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98" name="Rectangle 11"/>
          <p:cNvSpPr>
            <a:spLocks noChangeArrowheads="1"/>
          </p:cNvSpPr>
          <p:nvPr/>
        </p:nvSpPr>
        <p:spPr bwMode="gray">
          <a:xfrm>
            <a:off x="0" y="1487193"/>
            <a:ext cx="360000" cy="360000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0" hangingPunct="0">
              <a:spcBef>
                <a:spcPts val="0"/>
              </a:spcBef>
              <a:buSzPct val="115000"/>
              <a:buFont typeface="Symbol" pitchFamily="18" charset="2"/>
              <a:buNone/>
            </a:pPr>
            <a:r>
              <a:rPr lang="en-US" b="1" dirty="0" smtClean="0">
                <a:solidFill>
                  <a:srgbClr val="FFFFFF"/>
                </a:solidFill>
              </a:rPr>
              <a:t>1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9" name="Inhaltsplatzhalter 8"/>
          <p:cNvSpPr txBox="1">
            <a:spLocks/>
          </p:cNvSpPr>
          <p:nvPr/>
        </p:nvSpPr>
        <p:spPr>
          <a:xfrm>
            <a:off x="510344" y="6013939"/>
            <a:ext cx="10439010" cy="4337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14 Siemens Development System (SDS) Methods</a:t>
            </a:r>
            <a:endParaRPr lang="de-DE" sz="2000" dirty="0" smtClean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3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9554308" y="6013938"/>
            <a:ext cx="2497015" cy="844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0344" y="620494"/>
            <a:ext cx="1503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Agenda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4274" name="Picture 2" descr="C:\Users\z001tydw\AppData\Local\Microsoft\Windows\Temporary Internet Files\Content.IE5\KKRV1BBM\agileUmbrella2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02310" y="620494"/>
            <a:ext cx="4262134" cy="414997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10344" y="1887414"/>
            <a:ext cx="4316887" cy="304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Morning</a:t>
            </a:r>
            <a:r>
              <a:rPr lang="cs-CZ" sz="20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cs-CZ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  9:00 –   9:10 Introduction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  9:10 –   9:30 Expectations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  9:30 – 10:00 Marshmallow challenge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10:00 – 10:10 Marshmallow movie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cs-CZ" sz="2000" dirty="0" smtClean="0">
                <a:solidFill>
                  <a:schemeClr val="accent6"/>
                </a:solidFill>
              </a:rPr>
              <a:t>10:10 – 10:20 Break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10:20 – 11:00 Agile project and roles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cs-CZ" sz="2000" dirty="0" smtClean="0">
                <a:solidFill>
                  <a:schemeClr val="accent6"/>
                </a:solidFill>
              </a:rPr>
              <a:t>11:00 – 12:00 Lunch</a:t>
            </a:r>
            <a:endParaRPr lang="en-US" sz="2000" dirty="0" err="1" smtClean="0">
              <a:solidFill>
                <a:schemeClr val="accent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95864" y="2543407"/>
            <a:ext cx="4340932" cy="40626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cs-CZ" sz="20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Afternoon: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cs-CZ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12:00 – 12:1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0</a:t>
            </a: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 Product vision</a:t>
            </a:r>
            <a:endParaRPr lang="en-US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12</a:t>
            </a: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:1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0</a:t>
            </a: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12</a:t>
            </a: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: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0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Elevator pitch</a:t>
            </a:r>
            <a:endParaRPr lang="cs-CZ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: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0 – 1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: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3</a:t>
            </a: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0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Epic, user stories, tasks</a:t>
            </a:r>
            <a:endParaRPr lang="cs-CZ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12:30 – 12:40 AC, DoD, DoR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:40 – 1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3</a:t>
            </a: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: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0</a:t>
            </a: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0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Multitasking game</a:t>
            </a:r>
            <a:endParaRPr lang="cs-CZ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cs-CZ" sz="2000" dirty="0" smtClean="0">
                <a:solidFill>
                  <a:schemeClr val="accent6"/>
                </a:solidFill>
              </a:rPr>
              <a:t>1</a:t>
            </a:r>
            <a:r>
              <a:rPr lang="en-US" sz="2000" dirty="0" smtClean="0">
                <a:solidFill>
                  <a:schemeClr val="accent6"/>
                </a:solidFill>
              </a:rPr>
              <a:t>3</a:t>
            </a:r>
            <a:r>
              <a:rPr lang="cs-CZ" sz="2000" dirty="0" smtClean="0">
                <a:solidFill>
                  <a:schemeClr val="accent6"/>
                </a:solidFill>
              </a:rPr>
              <a:t>:</a:t>
            </a:r>
            <a:r>
              <a:rPr lang="en-US" sz="2000" dirty="0" smtClean="0">
                <a:solidFill>
                  <a:schemeClr val="accent6"/>
                </a:solidFill>
              </a:rPr>
              <a:t>0</a:t>
            </a:r>
            <a:r>
              <a:rPr lang="cs-CZ" sz="2000" dirty="0" smtClean="0">
                <a:solidFill>
                  <a:schemeClr val="accent6"/>
                </a:solidFill>
              </a:rPr>
              <a:t>0 – 1</a:t>
            </a:r>
            <a:r>
              <a:rPr lang="en-US" sz="2000" dirty="0" smtClean="0">
                <a:solidFill>
                  <a:schemeClr val="accent6"/>
                </a:solidFill>
              </a:rPr>
              <a:t>3</a:t>
            </a:r>
            <a:r>
              <a:rPr lang="cs-CZ" sz="2000" dirty="0" smtClean="0">
                <a:solidFill>
                  <a:schemeClr val="accent6"/>
                </a:solidFill>
              </a:rPr>
              <a:t>:</a:t>
            </a:r>
            <a:r>
              <a:rPr lang="en-US" sz="2000" dirty="0" smtClean="0">
                <a:solidFill>
                  <a:schemeClr val="accent6"/>
                </a:solidFill>
              </a:rPr>
              <a:t>1</a:t>
            </a:r>
            <a:r>
              <a:rPr lang="cs-CZ" sz="2000" dirty="0" smtClean="0">
                <a:solidFill>
                  <a:schemeClr val="accent6"/>
                </a:solidFill>
              </a:rPr>
              <a:t>0 Break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3</a:t>
            </a: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: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0 – 1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5</a:t>
            </a: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:00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Lego play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15</a:t>
            </a: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:0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0</a:t>
            </a: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 – 15:10 Go, look, see excercise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15:10 – 15:30 SDS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</a:rPr>
              <a:t>15:30 – 16:00 Review</a:t>
            </a:r>
            <a:endParaRPr lang="en-US" sz="2000" dirty="0" err="1" smtClean="0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344" y="620494"/>
            <a:ext cx="15985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 b="1" dirty="0" smtClean="0">
                <a:solidFill>
                  <a:schemeClr val="bg2">
                    <a:lumMod val="50000"/>
                  </a:schemeClr>
                </a:solidFill>
              </a:rPr>
              <a:t>REVIEW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Inhaltsplatzhalter 8"/>
          <p:cNvSpPr txBox="1">
            <a:spLocks/>
          </p:cNvSpPr>
          <p:nvPr/>
        </p:nvSpPr>
        <p:spPr bwMode="auto">
          <a:xfrm>
            <a:off x="510344" y="1934308"/>
            <a:ext cx="822960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Aharoni" pitchFamily="2" charset="-79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  <a:cs typeface="Aharoni" pitchFamily="2" charset="-79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  <a:cs typeface="Aharoni" pitchFamily="2" charset="-79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alibri" pitchFamily="34" charset="0"/>
                <a:cs typeface="Aharoni" pitchFamily="2" charset="-79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  <a:cs typeface="Aharoni" pitchFamily="2" charset="-79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  <a:cs typeface="Aharoni" pitchFamily="2" charset="-79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  <a:cs typeface="Aharoni" pitchFamily="2" charset="-79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  <a:cs typeface="Aharoni" pitchFamily="2" charset="-79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Calibri" pitchFamily="34" charset="0"/>
                <a:cs typeface="Aharoni" pitchFamily="2" charset="-79"/>
              </a:defRPr>
            </a:lvl9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de-DE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Review What you</a:t>
            </a:r>
            <a:r>
              <a:rPr kumimoji="0" lang="de-DE" alt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got out, share with a </a:t>
            </a:r>
            <a:r>
              <a:rPr kumimoji="0" lang="de-DE" altLang="en-US" sz="2000" b="0" i="0" u="none" strike="noStrike" kern="0" cap="none" spc="0" normalizeH="0" noProof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colleague</a:t>
            </a:r>
            <a:endParaRPr kumimoji="0" lang="de-DE" altLang="en-US" sz="2000" b="0" i="0" u="none" strike="noStrike" kern="0" cap="none" spc="0" normalizeH="0" noProof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de-DE" altLang="en-US" sz="2000" kern="0" baseline="0" dirty="0">
              <a:solidFill>
                <a:schemeClr val="bg2">
                  <a:lumMod val="50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de-DE" alt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Review Car Park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de-DE" altLang="en-US" sz="2000" kern="0" baseline="0" dirty="0">
              <a:solidFill>
                <a:schemeClr val="bg2">
                  <a:lumMod val="50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de-DE" alt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Review Expectations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de-DE" altLang="en-US" sz="2000" kern="0" baseline="0" dirty="0">
              <a:solidFill>
                <a:schemeClr val="bg2">
                  <a:lumMod val="50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altLang="en-US" sz="2000" kern="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Training Feedback</a:t>
            </a:r>
            <a:endParaRPr kumimoji="0" lang="de-DE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59395" name="Picture 3" descr="C:\Users\z001tydw\AppData\Local\Microsoft\Windows\Temporary Internet Files\Content.IE5\UG94JXJK\Thank-you-pinned-note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79111" y="2034197"/>
            <a:ext cx="4205411" cy="4205411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 bwMode="auto">
          <a:xfrm>
            <a:off x="9448800" y="6013938"/>
            <a:ext cx="2497015" cy="844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19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0344" y="620494"/>
            <a:ext cx="24240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 b="1" dirty="0" smtClean="0">
                <a:solidFill>
                  <a:schemeClr val="bg2">
                    <a:lumMod val="50000"/>
                  </a:schemeClr>
                </a:solidFill>
              </a:rPr>
              <a:t>Expectations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5298" name="Picture 2" descr="C:\Users\z001tydw\AppData\Local\Microsoft\Windows\Temporary Internet Files\Content.IE5\2UVEH6YD\agile_tag_cloud1[1]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5077" y="2694710"/>
            <a:ext cx="6471138" cy="3850327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107420" y="2032990"/>
            <a:ext cx="993556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40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</a:rPr>
              <a:t>Who are you and what do you want to get </a:t>
            </a:r>
            <a:r>
              <a:rPr lang="de-DE" sz="4000" b="1" cap="all" spc="0" dirty="0" smtClean="0">
                <a:ln w="0"/>
                <a:solidFill>
                  <a:schemeClr val="accent1">
                    <a:lumMod val="50000"/>
                  </a:schemeClr>
                </a:solidFill>
                <a:effectLst/>
              </a:rPr>
              <a:t>out of today?</a:t>
            </a:r>
            <a:endParaRPr lang="en-GB" sz="4000" b="1" cap="all" spc="0" dirty="0">
              <a:ln w="0"/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554308" y="6013938"/>
            <a:ext cx="2497015" cy="844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1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31" y="1268414"/>
            <a:ext cx="6700543" cy="5030658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6" name="Rectangle 5"/>
          <p:cNvSpPr/>
          <p:nvPr/>
        </p:nvSpPr>
        <p:spPr>
          <a:xfrm>
            <a:off x="510344" y="620494"/>
            <a:ext cx="46394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 b="1" dirty="0" smtClean="0">
                <a:solidFill>
                  <a:schemeClr val="bg2">
                    <a:lumMod val="50000"/>
                  </a:schemeClr>
                </a:solidFill>
              </a:rPr>
              <a:t>The Marshallow challenge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554308" y="6013938"/>
            <a:ext cx="2497015" cy="844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12244" y="5829272"/>
            <a:ext cx="581787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hlinkClick r:id="rId4"/>
              </a:rPr>
              <a:t>https://www.youtube.com/watch?v=H0_yKBitO8M</a:t>
            </a:r>
            <a:endParaRPr lang="cs-CZ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hlinkClick r:id="rId5"/>
              </a:rPr>
              <a:t>https://www.online-stopwatch.com/countdown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hlinkClick r:id="rId5"/>
              </a:rPr>
              <a:t>/</a:t>
            </a:r>
            <a:endParaRPr lang="cs-CZ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25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Cynefin</a:t>
            </a:r>
            <a:r>
              <a:rPr lang="en-US" dirty="0" smtClean="0"/>
              <a:t> Model</a:t>
            </a:r>
            <a:endParaRPr lang="cs-CZ" dirty="0"/>
          </a:p>
        </p:txBody>
      </p:sp>
      <p:pic>
        <p:nvPicPr>
          <p:cNvPr id="52226" name="Picture 2" descr="VÃ½sledek obrÃ¡zku pro cynefin mod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6658"/>
            <a:ext cx="12192508" cy="47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519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39"/>
          <a:stretch/>
        </p:blipFill>
        <p:spPr>
          <a:xfrm>
            <a:off x="1694149" y="1582616"/>
            <a:ext cx="8058374" cy="41352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0344" y="620494"/>
            <a:ext cx="4059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 b="1" dirty="0" smtClean="0">
                <a:solidFill>
                  <a:schemeClr val="bg2">
                    <a:lumMod val="50000"/>
                  </a:schemeClr>
                </a:solidFill>
              </a:rPr>
              <a:t>Agile project and roles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6322" name="Picture 2" descr="C:\Users\z001tydw\AppData\Local\Microsoft\Windows\Temporary Internet Files\Content.IE5\2UVEH6YD\scheduling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32293" y="3754796"/>
            <a:ext cx="3040459" cy="214490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 bwMode="auto">
          <a:xfrm>
            <a:off x="9554308" y="6013938"/>
            <a:ext cx="2497015" cy="844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45208" y="5715035"/>
            <a:ext cx="57345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https://www.youtube.com/watch?v=502ILHjX9EE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7802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0344" y="620494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554308" y="6013938"/>
            <a:ext cx="2497015" cy="844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0" y="0"/>
            <a:ext cx="1219835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0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00"/>
                </a:solidFill>
                <a:latin typeface="Arial" charset="0"/>
                <a:ea typeface="ＭＳ Ｐゴシック" charset="-128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00"/>
                </a:solidFill>
                <a:latin typeface="Arial" charset="0"/>
                <a:ea typeface="ＭＳ Ｐゴシック" charset="-128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00"/>
                </a:solidFill>
                <a:latin typeface="Arial" charset="0"/>
                <a:ea typeface="ＭＳ Ｐゴシック" charset="-128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00"/>
                </a:solidFill>
                <a:latin typeface="Arial" charset="0"/>
                <a:ea typeface="ＭＳ Ｐゴシック" charset="-128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r>
              <a:rPr lang="en-US" dirty="0"/>
              <a:t>Why Agile and Lean, Scrum and Kanban were born and became popular?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94871515"/>
              </p:ext>
            </p:extLst>
          </p:nvPr>
        </p:nvGraphicFramePr>
        <p:xfrm>
          <a:off x="2575984" y="1828800"/>
          <a:ext cx="6291792" cy="4015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8661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Principles, Manifestos</a:t>
            </a:r>
            <a:endParaRPr lang="cs-CZ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6883982"/>
              </p:ext>
            </p:extLst>
          </p:nvPr>
        </p:nvGraphicFramePr>
        <p:xfrm>
          <a:off x="2261659" y="1233665"/>
          <a:ext cx="8132233" cy="5421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3250" name="Picture 2" descr="Methods Cha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759" y="1271765"/>
            <a:ext cx="6844391" cy="558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977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Lean vs. Agile vs. rest of the world</a:t>
            </a:r>
            <a:endParaRPr lang="cs-CZ" dirty="0"/>
          </a:p>
        </p:txBody>
      </p:sp>
      <p:pic>
        <p:nvPicPr>
          <p:cNvPr id="53250" name="Picture 2" descr="VÃ½sledek obrÃ¡zku pro agile vs. le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393328"/>
            <a:ext cx="4147613" cy="196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VÃ½sledek obrÃ¡zku pro agile vs. le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53254" name="Picture 6" descr="VÃ½sledek obrÃ¡zku pro agile vs. le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764" y="1284528"/>
            <a:ext cx="3826878" cy="211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6" name="Picture 8" descr="VÃ½sledek obrÃ¡zku pro agile vs. le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492740"/>
            <a:ext cx="3084694" cy="316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8" name="Picture 10" descr="VÃ½sledek obrÃ¡zku pro agile vs. lea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459" y="3564998"/>
            <a:ext cx="3676677" cy="284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0" name="Picture 12" descr="VÃ½sledek obrÃ¡zku pro agile vs. le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49" y="1393328"/>
            <a:ext cx="3355975" cy="251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4" name="Picture 2" descr="VÃ½sledek obrÃ¡zku pro agile vs. lea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49" y="4013376"/>
            <a:ext cx="2792562" cy="23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94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CUSTOMER" val="Siemens_I_2013_16x9"/>
  <p:tag name="CDT_CUSTOMER_NAME" val="Siemens AG, Industry Sector"/>
  <p:tag name="CDT_VERSION" val="4.1.2.0"/>
  <p:tag name="CDT_CREATORVERSION" val="4.1.2.0"/>
  <p:tag name="CDT_TEMPLATEVERSION" val="2.0.0"/>
  <p:tag name="CDT_LANGUAGE" val="1033"/>
  <p:tag name="CDT_FONTSET" val="Arial"/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902&quot;/&gt;&lt;/object&gt;&lt;object type=&quot;3&quot; unique_id=&quot;10005&quot;&gt;&lt;property id=&quot;20148&quot; value=&quot;5&quot;/&gt;&lt;property id=&quot;20300&quot; value=&quot;Slide 2&quot;/&gt;&lt;property id=&quot;20307&quot; value=&quot;913&quot;/&gt;&lt;/object&gt;&lt;object type=&quot;3&quot; unique_id=&quot;10006&quot;&gt;&lt;property id=&quot;20148&quot; value=&quot;5&quot;/&gt;&lt;property id=&quot;20300&quot; value=&quot;Slide 3&quot;/&gt;&lt;property id=&quot;20307&quot; value=&quot;914&quot;/&gt;&lt;/object&gt;&lt;object type=&quot;3&quot; unique_id=&quot;10007&quot;&gt;&lt;property id=&quot;20148&quot; value=&quot;5&quot;/&gt;&lt;property id=&quot;20300&quot; value=&quot;Slide 4&quot;/&gt;&lt;property id=&quot;20307&quot; value=&quot;905&quot;/&gt;&lt;/object&gt;&lt;object type=&quot;3&quot; unique_id=&quot;10008&quot;&gt;&lt;property id=&quot;20148&quot; value=&quot;5&quot;/&gt;&lt;property id=&quot;20300&quot; value=&quot;Slide 5&quot;/&gt;&lt;property id=&quot;20307&quot; value=&quot;907&quot;/&gt;&lt;/object&gt;&lt;object type=&quot;3&quot; unique_id=&quot;10009&quot;&gt;&lt;property id=&quot;20148&quot; value=&quot;5&quot;/&gt;&lt;property id=&quot;20300&quot; value=&quot;Slide 6&quot;/&gt;&lt;property id=&quot;20307&quot; value=&quot;906&quot;/&gt;&lt;/object&gt;&lt;object type=&quot;3&quot; unique_id=&quot;10010&quot;&gt;&lt;property id=&quot;20148&quot; value=&quot;5&quot;/&gt;&lt;property id=&quot;20300&quot; value=&quot;Slide 7&quot;/&gt;&lt;property id=&quot;20307&quot; value=&quot;908&quot;/&gt;&lt;/object&gt;&lt;object type=&quot;3&quot; unique_id=&quot;10011&quot;&gt;&lt;property id=&quot;20148&quot; value=&quot;5&quot;/&gt;&lt;property id=&quot;20300&quot; value=&quot;Slide 8&quot;/&gt;&lt;property id=&quot;20307&quot; value=&quot;909&quot;/&gt;&lt;/object&gt;&lt;object type=&quot;3&quot; unique_id=&quot;10012&quot;&gt;&lt;property id=&quot;20148&quot; value=&quot;5&quot;/&gt;&lt;property id=&quot;20300&quot; value=&quot;Slide 9&quot;/&gt;&lt;property id=&quot;20307&quot; value=&quot;910&quot;/&gt;&lt;/object&gt;&lt;object type=&quot;3&quot; unique_id=&quot;10013&quot;&gt;&lt;property id=&quot;20148&quot; value=&quot;5&quot;/&gt;&lt;property id=&quot;20300&quot; value=&quot;Slide 10&quot;/&gt;&lt;property id=&quot;20307&quot; value=&quot;911&quot;/&gt;&lt;/object&gt;&lt;object type=&quot;3&quot; unique_id=&quot;10014&quot;&gt;&lt;property id=&quot;20148&quot; value=&quot;5&quot;/&gt;&lt;property id=&quot;20300&quot; value=&quot;Slide 11&quot;/&gt;&lt;property id=&quot;20307&quot; value=&quot;912&quot;/&gt;&lt;/object&gt;&lt;/object&gt;&lt;/object&gt;&lt;/database&gt;"/>
  <p:tag name="SECTOMILLISECCONVERTED" val="1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PROT" val="3"/>
  <p:tag name="CDT_PROT_TOP" val="0"/>
  <p:tag name="CDT_PROT_LEFT" val="0"/>
  <p:tag name="CDT_PROT_WIDTH" val="960,5"/>
  <p:tag name="CDT_PROT_HEIGHT" val="99,87504"/>
  <p:tag name="CDT_DELETE_ONEVENT_NEWPRES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809,1249"/>
  <p:tag name="CDT_PROT_WIDTH" val="113,375"/>
  <p:tag name="CDT_PROT_HEIGHT" val="63,3750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6qAiYeRwk6zgtYtU6LDJ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PROT" val="3"/>
  <p:tag name="CDT_PROT_TOP" val="0"/>
  <p:tag name="CDT_PROT_LEFT" val="42,5"/>
  <p:tag name="CDT_PROT_WIDTH" val="136,063"/>
  <p:tag name="CDT_PROT_HEIGHT" val="76,20732"/>
  <p:tag name="CDT_FILLUNVISIBLE" val="True"/>
  <p:tag name="CDT_LINEUNVISIBLE" val="True"/>
  <p:tag name="THINKCELLSHAPEDONOTDELETE" val="pM66WrrBe1EyZXvJcEXDRb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AUTODIALOG" val="1"/>
  <p:tag name="CDT_EXTCOL" val="True"/>
  <p:tag name="CDT_COLTX_NEW" val="25"/>
  <p:tag name="CDT_TARGETSHAPE_NEW" val="4"/>
  <p:tag name="CDT_PROT" val="3"/>
  <p:tag name="CDT_PROT_TOP" val="485,5"/>
  <p:tag name="CDT_PROT_LEFT" val="484,75"/>
  <p:tag name="CDT_PROT_WIDTH" val="235,25"/>
  <p:tag name="CDT_PROT_HEIGHT" val="34"/>
  <p:tag name="CDT_FILLUNVISIBLE" val="True"/>
  <p:tag name="CDT_LINEUNVISIBLE" val="True"/>
  <p:tag name="THINKCELLSHAPEDONOTDELETE" val="pGv4wEqcTcEGtqupygDJM1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  <p:tag name="CDT_FILLUNVISIBLE" val="True"/>
  <p:tag name="CDT_LINEUNVISIBLE" val="True"/>
  <p:tag name="THINKCELLSHAPEDONOTDELETE" val="pprfVGdtpGkumOc0duGbj5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RNlymtD.k.sE7WHcDC_r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yTxuZj_Q0yBcTixK80tC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809,1142"/>
  <p:tag name="CDT_PROT_WIDTH" val="113,3858"/>
  <p:tag name="CDT_PROT_HEIGHT" val="63,5062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heme/theme1.xml><?xml version="1.0" encoding="utf-8"?>
<a:theme xmlns:a="http://schemas.openxmlformats.org/drawingml/2006/main" name="TP585-006_Congleton_Presentation_Template_2015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err="1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Bef>
            <a:spcPts val="0"/>
          </a:spcBef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B493881CA7A440A91F38099B2A6D91" ma:contentTypeVersion="8" ma:contentTypeDescription="Create a new document." ma:contentTypeScope="" ma:versionID="144b0ef1daa9596f65af1ab0d9419b3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7F75EE90-B693-497A-AC38-9293990B0B1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C61D11-EE59-4E1F-93AC-85DAAE2764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8613D71-9E6A-41B4-9006-2FA9588EF7BE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0</TotalTime>
  <Words>940</Words>
  <Application>Microsoft Office PowerPoint</Application>
  <PresentationFormat>Custom</PresentationFormat>
  <Paragraphs>218</Paragraphs>
  <Slides>20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TP585-006_Congleton_Presentation_Template_2015</vt:lpstr>
      <vt:lpstr>think-cell Slide</vt:lpstr>
      <vt:lpstr>PowerPoint Presentation</vt:lpstr>
      <vt:lpstr>PowerPoint Presentation</vt:lpstr>
      <vt:lpstr>PowerPoint Presentation</vt:lpstr>
      <vt:lpstr>.</vt:lpstr>
      <vt:lpstr>Cynefin Model</vt:lpstr>
      <vt:lpstr>.</vt:lpstr>
      <vt:lpstr>.</vt:lpstr>
      <vt:lpstr>Principles, Manifestos</vt:lpstr>
      <vt:lpstr>Lean vs. Agile vs. rest of the world</vt:lpstr>
      <vt:lpstr>.</vt:lpstr>
      <vt:lpstr>.</vt:lpstr>
      <vt:lpstr>PowerPoint Presentation</vt:lpstr>
      <vt:lpstr>PowerPoint Presentation</vt:lpstr>
      <vt:lpstr>PowerPoint Presentation</vt:lpstr>
      <vt:lpstr>.</vt:lpstr>
      <vt:lpstr>.</vt:lpstr>
      <vt:lpstr>PowerPoint Presentation</vt:lpstr>
      <vt:lpstr>.</vt:lpstr>
      <vt:lpstr>.</vt:lpstr>
      <vt:lpstr>PowerPoint Presentation</vt:lpstr>
    </vt:vector>
  </TitlesOfParts>
  <Company>Siemens AG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Congleton Presentation Template</dc:title>
  <dc:creator>gb7edws2</dc:creator>
  <cp:keywords>C_Unrestricted</cp:keywords>
  <cp:lastModifiedBy>Laza, Martin (CT DD DS EU CZ DF&amp;PD PA)</cp:lastModifiedBy>
  <cp:revision>146</cp:revision>
  <cp:lastPrinted>2012-10-29T09:59:01Z</cp:lastPrinted>
  <dcterms:created xsi:type="dcterms:W3CDTF">2015-06-08T10:58:06Z</dcterms:created>
  <dcterms:modified xsi:type="dcterms:W3CDTF">2018-08-21T10:18:55Z</dcterms:modified>
  <dc:language>English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June 2013</vt:lpwstr>
  </property>
  <property fmtid="{D5CDD505-2E9C-101B-9397-08002B2CF9AE}" pid="4" name="Office version">
    <vt:lpwstr>2007/2010</vt:lpwstr>
  </property>
  <property fmtid="{D5CDD505-2E9C-101B-9397-08002B2CF9AE}" pid="5" name="Release version">
    <vt:lpwstr>2.0.1</vt:lpwstr>
  </property>
  <property fmtid="{D5CDD505-2E9C-101B-9397-08002B2CF9AE}" pid="6" name="Department">
    <vt:lpwstr>Sitewide</vt:lpwstr>
  </property>
  <property fmtid="{D5CDD505-2E9C-101B-9397-08002B2CF9AE}" pid="7" name="Version Number">
    <vt:lpwstr>1</vt:lpwstr>
  </property>
  <property fmtid="{D5CDD505-2E9C-101B-9397-08002B2CF9AE}" pid="8" name="Owner">
    <vt:lpwstr>1122</vt:lpwstr>
  </property>
  <property fmtid="{D5CDD505-2E9C-101B-9397-08002B2CF9AE}" pid="9" name="Process Reference">
    <vt:lpwstr>;#Support Processes - Communication;#</vt:lpwstr>
  </property>
  <property fmtid="{D5CDD505-2E9C-101B-9397-08002B2CF9AE}" pid="10" name="V3Comments">
    <vt:lpwstr/>
  </property>
  <property fmtid="{D5CDD505-2E9C-101B-9397-08002B2CF9AE}" pid="11" name="ContentType">
    <vt:lpwstr>Document</vt:lpwstr>
  </property>
  <property fmtid="{D5CDD505-2E9C-101B-9397-08002B2CF9AE}" pid="12" name="Description0">
    <vt:lpwstr>Congleton Presentation Template</vt:lpwstr>
  </property>
  <property fmtid="{D5CDD505-2E9C-101B-9397-08002B2CF9AE}" pid="13" name="Date of Release">
    <vt:lpwstr>2015-03-16T00:00:00Z</vt:lpwstr>
  </property>
  <property fmtid="{D5CDD505-2E9C-101B-9397-08002B2CF9AE}" pid="14" name="Retired">
    <vt:lpwstr>0</vt:lpwstr>
  </property>
  <property fmtid="{D5CDD505-2E9C-101B-9397-08002B2CF9AE}" pid="15" name="Document no.">
    <vt:lpwstr>TP585-006</vt:lpwstr>
  </property>
  <property fmtid="{D5CDD505-2E9C-101B-9397-08002B2CF9AE}" pid="16" name="display_urn:schemas-microsoft-com:office:office#Owner">
    <vt:lpwstr>Edwards, Suzanne</vt:lpwstr>
  </property>
  <property fmtid="{D5CDD505-2E9C-101B-9397-08002B2CF9AE}" pid="17" name="Change History">
    <vt:lpwstr>Version 1, review number: Congleton-2501.</vt:lpwstr>
  </property>
  <property fmtid="{D5CDD505-2E9C-101B-9397-08002B2CF9AE}" pid="18" name="_AdHocReviewCycleID">
    <vt:i4>-1361018340</vt:i4>
  </property>
  <property fmtid="{D5CDD505-2E9C-101B-9397-08002B2CF9AE}" pid="19" name="_NewReviewCycle">
    <vt:lpwstr/>
  </property>
  <property fmtid="{D5CDD505-2E9C-101B-9397-08002B2CF9AE}" pid="20" name="_EmailSubject">
    <vt:lpwstr>Agile Site Training</vt:lpwstr>
  </property>
  <property fmtid="{D5CDD505-2E9C-101B-9397-08002B2CF9AE}" pid="21" name="_AuthorEmail">
    <vt:lpwstr>marlene.kreyenberg.ext@siemens.com</vt:lpwstr>
  </property>
  <property fmtid="{D5CDD505-2E9C-101B-9397-08002B2CF9AE}" pid="22" name="_AuthorEmailDisplayName">
    <vt:lpwstr>Kreyenberg Marlene</vt:lpwstr>
  </property>
  <property fmtid="{D5CDD505-2E9C-101B-9397-08002B2CF9AE}" pid="23" name="Document Confidentiality">
    <vt:lpwstr>Unrestricted</vt:lpwstr>
  </property>
  <property fmtid="{D5CDD505-2E9C-101B-9397-08002B2CF9AE}" pid="24" name="ContentTypeId">
    <vt:lpwstr>0x010100E9B493881CA7A440A91F38099B2A6D91</vt:lpwstr>
  </property>
</Properties>
</file>